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11"/>
  </p:notesMasterIdLst>
  <p:sldIdLst>
    <p:sldId id="257" r:id="rId3"/>
    <p:sldId id="284" r:id="rId4"/>
    <p:sldId id="265" r:id="rId5"/>
    <p:sldId id="282" r:id="rId6"/>
    <p:sldId id="268" r:id="rId7"/>
    <p:sldId id="276" r:id="rId8"/>
    <p:sldId id="280"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B17DF-8198-4B68-9E51-442516C565DD}" type="doc">
      <dgm:prSet loTypeId="urn:microsoft.com/office/officeart/2005/8/layout/target3" loCatId="relationship" qsTypeId="urn:microsoft.com/office/officeart/2005/8/quickstyle/simple1" qsCatId="simple" csTypeId="urn:microsoft.com/office/officeart/2005/8/colors/accent2_2" csCatId="accent2" phldr="1"/>
      <dgm:spPr/>
      <dgm:t>
        <a:bodyPr/>
        <a:lstStyle/>
        <a:p>
          <a:pPr rtl="1"/>
          <a:endParaRPr lang="fa-IR"/>
        </a:p>
      </dgm:t>
    </dgm:pt>
    <dgm:pt modelId="{F214875A-1D91-4203-8926-18AA41C5567B}">
      <dgm:prSet custT="1"/>
      <dgm:spPr/>
      <dgm:t>
        <a:bodyPr/>
        <a:lstStyle/>
        <a:p>
          <a:pPr algn="just" rtl="1"/>
          <a:r>
            <a:rPr lang="en-US" sz="1200" b="1" dirty="0" smtClean="0">
              <a:cs typeface="B Nazanin" pitchFamily="2" charset="-78"/>
            </a:rPr>
            <a:t>1-1Conservation, reinforcement and restoration of architectural heritage requires a multidisciplinary approach.</a:t>
          </a:r>
          <a:endParaRPr lang="fa-IR" sz="1200" b="1" dirty="0" smtClean="0">
            <a:cs typeface="B Nazanin" pitchFamily="2" charset="-78"/>
          </a:endParaRPr>
        </a:p>
        <a:p>
          <a:pPr algn="just" rtl="1"/>
          <a:r>
            <a:rPr lang="fa-IR" sz="1200" b="1" dirty="0" smtClean="0">
              <a:cs typeface="B Nazanin" pitchFamily="2" charset="-78"/>
            </a:rPr>
            <a:t>1-1- حفاظت ، تقویت و مرمت میراث معماری نیاز به یک رویکرد چند رشته ای دارد.</a:t>
          </a:r>
        </a:p>
        <a:p>
          <a:pPr algn="l" rtl="1"/>
          <a:r>
            <a:rPr lang="en-US" sz="1200" b="1" dirty="0" smtClean="0">
              <a:cs typeface="B Nazanin" pitchFamily="2" charset="-78"/>
            </a:rPr>
            <a:t>1-2Value and authenticity of architectural heritage cannot be basedon fixed criteriabecause the respect due to all cultures also requires that its physical heritage beconsidered within the cultural context to which it belongs.2-1</a:t>
          </a:r>
          <a:endParaRPr lang="fa-IR" sz="1200" b="1" dirty="0" smtClean="0">
            <a:cs typeface="B Nazanin" pitchFamily="2" charset="-78"/>
          </a:endParaRPr>
        </a:p>
        <a:p>
          <a:pPr algn="just" rtl="1"/>
          <a:r>
            <a:rPr lang="fa-IR" sz="1200" b="1" dirty="0" smtClean="0">
              <a:cs typeface="B Nazanin" pitchFamily="2" charset="-78"/>
            </a:rPr>
            <a:t>1-2- ارزش و اصالت میراث معماری نمی تواند بر اساس معیارهای ثابت باشد زیرا احترام به همه فرهنگ ها نیز مستلزم آن است که میراث فیزیکی آن در چارچوب فرهنگی که به آن تعلق دارد در نظر گرفته شود.</a:t>
          </a:r>
        </a:p>
        <a:p>
          <a:pPr algn="just" rtl="0"/>
          <a:r>
            <a:rPr lang="en-US" sz="1200" b="1" dirty="0" smtClean="0">
              <a:cs typeface="B Nazanin" pitchFamily="2" charset="-78"/>
            </a:rPr>
            <a:t>1-3The value of architectural heritage is not only in its appearance, but also in theintegrity of all its components as a unique product of the specific building technology ofits time. In particular the removal of the inner structures maintaining only the façadesdoes not fit the conservation criteria.</a:t>
          </a:r>
        </a:p>
        <a:p>
          <a:pPr algn="just" rtl="1"/>
          <a:r>
            <a:rPr lang="fa-IR" sz="1200" b="1" dirty="0" smtClean="0">
              <a:cs typeface="B Nazanin" pitchFamily="2" charset="-78"/>
            </a:rPr>
            <a:t>1-3ارزش میراث معماری نه تنها در شکل ظاهری آن بلکه در تمامیت اجزای آن به عنوان یک محصول منحصر به فرد از تکنولوژی خاص ساختمان از وقتشه.به ویژه حذف ساختارهای داخلی که فقط نماها را حفظ می کند با معیارهای حفاظت متناسب نیست.</a:t>
          </a:r>
        </a:p>
        <a:p>
          <a:pPr algn="just" rtl="0"/>
          <a:r>
            <a:rPr lang="en-US" sz="1200" b="1" dirty="0" smtClean="0">
              <a:cs typeface="B Nazanin" pitchFamily="2" charset="-78"/>
            </a:rPr>
            <a:t>1-4When any change of use or function is proposed, all the conservation requirements and safety conditions have to be carefully taken into account.</a:t>
          </a:r>
          <a:endParaRPr lang="fa-IR" sz="1200" b="1" dirty="0" smtClean="0">
            <a:cs typeface="B Nazanin" pitchFamily="2" charset="-78"/>
          </a:endParaRPr>
        </a:p>
        <a:p>
          <a:pPr algn="just" rtl="1"/>
          <a:r>
            <a:rPr lang="fa-IR" sz="1200" b="1" dirty="0" smtClean="0">
              <a:cs typeface="B Nazanin" pitchFamily="2" charset="-78"/>
            </a:rPr>
            <a:t>4-1هنگامی که هرگونه تغییر کاربری یا عملکرد پیشنهاد می شود ، کلیه شرایط حفاظت و شرایط ایمنی باید به دقت مورد توجه قرار گیرند.</a:t>
          </a:r>
        </a:p>
      </dgm:t>
    </dgm:pt>
    <dgm:pt modelId="{635B6E5A-4E63-45AD-95E8-D5F1CFD2AFEC}" type="parTrans" cxnId="{7E41E2A7-779B-4D0F-A8CD-5F80F17498B1}">
      <dgm:prSet/>
      <dgm:spPr/>
      <dgm:t>
        <a:bodyPr/>
        <a:lstStyle/>
        <a:p>
          <a:pPr rtl="1"/>
          <a:endParaRPr lang="fa-IR"/>
        </a:p>
      </dgm:t>
    </dgm:pt>
    <dgm:pt modelId="{441293EA-C1F6-4864-8F4D-E417356C6978}" type="sibTrans" cxnId="{7E41E2A7-779B-4D0F-A8CD-5F80F17498B1}">
      <dgm:prSet/>
      <dgm:spPr/>
      <dgm:t>
        <a:bodyPr/>
        <a:lstStyle/>
        <a:p>
          <a:pPr rtl="1"/>
          <a:endParaRPr lang="fa-IR"/>
        </a:p>
      </dgm:t>
    </dgm:pt>
    <dgm:pt modelId="{101D2A4F-1916-4051-8496-0AEF215CC1B7}" type="pres">
      <dgm:prSet presAssocID="{333B17DF-8198-4B68-9E51-442516C565DD}" presName="Name0" presStyleCnt="0">
        <dgm:presLayoutVars>
          <dgm:chMax val="7"/>
          <dgm:dir/>
          <dgm:animLvl val="lvl"/>
          <dgm:resizeHandles val="exact"/>
        </dgm:presLayoutVars>
      </dgm:prSet>
      <dgm:spPr/>
      <dgm:t>
        <a:bodyPr/>
        <a:lstStyle/>
        <a:p>
          <a:pPr rtl="1"/>
          <a:endParaRPr lang="fa-IR"/>
        </a:p>
      </dgm:t>
    </dgm:pt>
    <dgm:pt modelId="{2B000C4B-2CCC-462E-9AFF-3DFF75532F82}" type="pres">
      <dgm:prSet presAssocID="{F214875A-1D91-4203-8926-18AA41C5567B}" presName="circle1" presStyleLbl="node1" presStyleIdx="0" presStyleCnt="1"/>
      <dgm:spPr/>
    </dgm:pt>
    <dgm:pt modelId="{5B9323A3-7FAD-4851-8EBD-E892751BCE3C}" type="pres">
      <dgm:prSet presAssocID="{F214875A-1D91-4203-8926-18AA41C5567B}" presName="space" presStyleCnt="0"/>
      <dgm:spPr/>
    </dgm:pt>
    <dgm:pt modelId="{38FA05E1-1494-423A-80C6-858004CD1B5D}" type="pres">
      <dgm:prSet presAssocID="{F214875A-1D91-4203-8926-18AA41C5567B}" presName="rect1" presStyleLbl="alignAcc1" presStyleIdx="0" presStyleCnt="1"/>
      <dgm:spPr/>
      <dgm:t>
        <a:bodyPr/>
        <a:lstStyle/>
        <a:p>
          <a:pPr rtl="1"/>
          <a:endParaRPr lang="fa-IR"/>
        </a:p>
      </dgm:t>
    </dgm:pt>
    <dgm:pt modelId="{1B59CABE-22F9-4A33-9666-D12D80CF6390}" type="pres">
      <dgm:prSet presAssocID="{F214875A-1D91-4203-8926-18AA41C5567B}" presName="rect1ParTxNoCh" presStyleLbl="alignAcc1" presStyleIdx="0" presStyleCnt="1">
        <dgm:presLayoutVars>
          <dgm:chMax val="1"/>
          <dgm:bulletEnabled val="1"/>
        </dgm:presLayoutVars>
      </dgm:prSet>
      <dgm:spPr/>
      <dgm:t>
        <a:bodyPr/>
        <a:lstStyle/>
        <a:p>
          <a:pPr rtl="1"/>
          <a:endParaRPr lang="fa-IR"/>
        </a:p>
      </dgm:t>
    </dgm:pt>
  </dgm:ptLst>
  <dgm:cxnLst>
    <dgm:cxn modelId="{0E8B7D2A-5E24-434B-8C08-8001235CAAE0}" type="presOf" srcId="{F214875A-1D91-4203-8926-18AA41C5567B}" destId="{38FA05E1-1494-423A-80C6-858004CD1B5D}" srcOrd="0" destOrd="0" presId="urn:microsoft.com/office/officeart/2005/8/layout/target3"/>
    <dgm:cxn modelId="{7E41E2A7-779B-4D0F-A8CD-5F80F17498B1}" srcId="{333B17DF-8198-4B68-9E51-442516C565DD}" destId="{F214875A-1D91-4203-8926-18AA41C5567B}" srcOrd="0" destOrd="0" parTransId="{635B6E5A-4E63-45AD-95E8-D5F1CFD2AFEC}" sibTransId="{441293EA-C1F6-4864-8F4D-E417356C6978}"/>
    <dgm:cxn modelId="{2AF4D6DD-DD9C-4A46-988B-04931743A729}" type="presOf" srcId="{333B17DF-8198-4B68-9E51-442516C565DD}" destId="{101D2A4F-1916-4051-8496-0AEF215CC1B7}" srcOrd="0" destOrd="0" presId="urn:microsoft.com/office/officeart/2005/8/layout/target3"/>
    <dgm:cxn modelId="{CAD21722-B306-4A79-A75F-6ED364F12BEB}" type="presOf" srcId="{F214875A-1D91-4203-8926-18AA41C5567B}" destId="{1B59CABE-22F9-4A33-9666-D12D80CF6390}" srcOrd="1" destOrd="0" presId="urn:microsoft.com/office/officeart/2005/8/layout/target3"/>
    <dgm:cxn modelId="{90520364-9F0D-4642-AC11-39768C458A2D}" type="presParOf" srcId="{101D2A4F-1916-4051-8496-0AEF215CC1B7}" destId="{2B000C4B-2CCC-462E-9AFF-3DFF75532F82}" srcOrd="0" destOrd="0" presId="urn:microsoft.com/office/officeart/2005/8/layout/target3"/>
    <dgm:cxn modelId="{ABDFD36F-B3A2-42BD-AEAD-3A31B5624BA4}" type="presParOf" srcId="{101D2A4F-1916-4051-8496-0AEF215CC1B7}" destId="{5B9323A3-7FAD-4851-8EBD-E892751BCE3C}" srcOrd="1" destOrd="0" presId="urn:microsoft.com/office/officeart/2005/8/layout/target3"/>
    <dgm:cxn modelId="{5A78D6C0-A2B1-4EAE-9582-C3AB2EF84691}" type="presParOf" srcId="{101D2A4F-1916-4051-8496-0AEF215CC1B7}" destId="{38FA05E1-1494-423A-80C6-858004CD1B5D}" srcOrd="2" destOrd="0" presId="urn:microsoft.com/office/officeart/2005/8/layout/target3"/>
    <dgm:cxn modelId="{2CEAB854-77AF-4EF9-84B8-A8F8C9702893}" type="presParOf" srcId="{101D2A4F-1916-4051-8496-0AEF215CC1B7}" destId="{1B59CABE-22F9-4A33-9666-D12D80CF6390}"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000C4B-2CCC-462E-9AFF-3DFF75532F82}">
      <dsp:nvSpPr>
        <dsp:cNvPr id="0" name=""/>
        <dsp:cNvSpPr/>
      </dsp:nvSpPr>
      <dsp:spPr>
        <a:xfrm>
          <a:off x="0" y="627179"/>
          <a:ext cx="5487009" cy="5487009"/>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FA05E1-1494-423A-80C6-858004CD1B5D}">
      <dsp:nvSpPr>
        <dsp:cNvPr id="0" name=""/>
        <dsp:cNvSpPr/>
      </dsp:nvSpPr>
      <dsp:spPr>
        <a:xfrm>
          <a:off x="2743504" y="627179"/>
          <a:ext cx="6401511" cy="5487009"/>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533400" rtl="1">
            <a:lnSpc>
              <a:spcPct val="90000"/>
            </a:lnSpc>
            <a:spcBef>
              <a:spcPct val="0"/>
            </a:spcBef>
            <a:spcAft>
              <a:spcPct val="35000"/>
            </a:spcAft>
          </a:pPr>
          <a:r>
            <a:rPr lang="en-US" sz="1200" b="1" kern="1200" dirty="0" smtClean="0">
              <a:cs typeface="B Nazanin" pitchFamily="2" charset="-78"/>
            </a:rPr>
            <a:t>1-1Conservation, reinforcement and restoration of architectural heritage requires a multidisciplinary approach.</a:t>
          </a:r>
          <a:endParaRPr lang="fa-IR" sz="1200" b="1" kern="1200" dirty="0" smtClean="0">
            <a:cs typeface="B Nazanin" pitchFamily="2" charset="-78"/>
          </a:endParaRPr>
        </a:p>
        <a:p>
          <a:pPr lvl="0" algn="just" defTabSz="533400" rtl="1">
            <a:lnSpc>
              <a:spcPct val="90000"/>
            </a:lnSpc>
            <a:spcBef>
              <a:spcPct val="0"/>
            </a:spcBef>
            <a:spcAft>
              <a:spcPct val="35000"/>
            </a:spcAft>
          </a:pPr>
          <a:r>
            <a:rPr lang="fa-IR" sz="1200" b="1" kern="1200" dirty="0" smtClean="0">
              <a:cs typeface="B Nazanin" pitchFamily="2" charset="-78"/>
            </a:rPr>
            <a:t>1-1- حفاظت ، تقویت و مرمت میراث معماری نیاز به یک رویکرد چند رشته ای دارد.</a:t>
          </a:r>
        </a:p>
        <a:p>
          <a:pPr lvl="0" algn="l" defTabSz="533400" rtl="1">
            <a:lnSpc>
              <a:spcPct val="90000"/>
            </a:lnSpc>
            <a:spcBef>
              <a:spcPct val="0"/>
            </a:spcBef>
            <a:spcAft>
              <a:spcPct val="35000"/>
            </a:spcAft>
          </a:pPr>
          <a:r>
            <a:rPr lang="en-US" sz="1200" b="1" kern="1200" dirty="0" smtClean="0">
              <a:cs typeface="B Nazanin" pitchFamily="2" charset="-78"/>
            </a:rPr>
            <a:t>1-2Value and authenticity of architectural heritage cannot be basedon fixed criteriabecause the respect due to all cultures also requires that its physical heritage beconsidered within the cultural context to which it belongs.2-1</a:t>
          </a:r>
          <a:endParaRPr lang="fa-IR" sz="1200" b="1" kern="1200" dirty="0" smtClean="0">
            <a:cs typeface="B Nazanin" pitchFamily="2" charset="-78"/>
          </a:endParaRPr>
        </a:p>
        <a:p>
          <a:pPr lvl="0" algn="just" defTabSz="533400" rtl="1">
            <a:lnSpc>
              <a:spcPct val="90000"/>
            </a:lnSpc>
            <a:spcBef>
              <a:spcPct val="0"/>
            </a:spcBef>
            <a:spcAft>
              <a:spcPct val="35000"/>
            </a:spcAft>
          </a:pPr>
          <a:r>
            <a:rPr lang="fa-IR" sz="1200" b="1" kern="1200" dirty="0" smtClean="0">
              <a:cs typeface="B Nazanin" pitchFamily="2" charset="-78"/>
            </a:rPr>
            <a:t>1-2- ارزش و اصالت میراث معماری نمی تواند بر اساس معیارهای ثابت باشد زیرا احترام به همه فرهنگ ها نیز مستلزم آن است که میراث فیزیکی آن در چارچوب فرهنگی که به آن تعلق دارد در نظر گرفته شود.</a:t>
          </a:r>
        </a:p>
        <a:p>
          <a:pPr lvl="0" algn="just" defTabSz="533400" rtl="0">
            <a:lnSpc>
              <a:spcPct val="90000"/>
            </a:lnSpc>
            <a:spcBef>
              <a:spcPct val="0"/>
            </a:spcBef>
            <a:spcAft>
              <a:spcPct val="35000"/>
            </a:spcAft>
          </a:pPr>
          <a:r>
            <a:rPr lang="en-US" sz="1200" b="1" kern="1200" dirty="0" smtClean="0">
              <a:cs typeface="B Nazanin" pitchFamily="2" charset="-78"/>
            </a:rPr>
            <a:t>1-3The value of architectural heritage is not only in its appearance, but also in theintegrity of all its components as a unique product of the specific building technology ofits time. In particular the removal of the inner structures maintaining only the façadesdoes not fit the conservation criteria.</a:t>
          </a:r>
        </a:p>
        <a:p>
          <a:pPr lvl="0" algn="just" defTabSz="533400" rtl="1">
            <a:lnSpc>
              <a:spcPct val="90000"/>
            </a:lnSpc>
            <a:spcBef>
              <a:spcPct val="0"/>
            </a:spcBef>
            <a:spcAft>
              <a:spcPct val="35000"/>
            </a:spcAft>
          </a:pPr>
          <a:r>
            <a:rPr lang="fa-IR" sz="1200" b="1" kern="1200" dirty="0" smtClean="0">
              <a:cs typeface="B Nazanin" pitchFamily="2" charset="-78"/>
            </a:rPr>
            <a:t>1-3ارزش میراث معماری نه تنها در شکل ظاهری آن بلکه در تمامیت اجزای آن به عنوان یک محصول منحصر به فرد از تکنولوژی خاص ساختمان از وقتشه.به ویژه حذف ساختارهای داخلی که فقط نماها را حفظ می کند با معیارهای حفاظت متناسب نیست.</a:t>
          </a:r>
        </a:p>
        <a:p>
          <a:pPr lvl="0" algn="just" defTabSz="533400" rtl="0">
            <a:lnSpc>
              <a:spcPct val="90000"/>
            </a:lnSpc>
            <a:spcBef>
              <a:spcPct val="0"/>
            </a:spcBef>
            <a:spcAft>
              <a:spcPct val="35000"/>
            </a:spcAft>
          </a:pPr>
          <a:r>
            <a:rPr lang="en-US" sz="1200" b="1" kern="1200" dirty="0" smtClean="0">
              <a:cs typeface="B Nazanin" pitchFamily="2" charset="-78"/>
            </a:rPr>
            <a:t>1-4When any change of use or function is proposed, all the conservation requirements and safety conditions have to be carefully taken into account.</a:t>
          </a:r>
          <a:endParaRPr lang="fa-IR" sz="1200" b="1" kern="1200" dirty="0" smtClean="0">
            <a:cs typeface="B Nazanin" pitchFamily="2" charset="-78"/>
          </a:endParaRPr>
        </a:p>
        <a:p>
          <a:pPr lvl="0" algn="just" defTabSz="533400" rtl="1">
            <a:lnSpc>
              <a:spcPct val="90000"/>
            </a:lnSpc>
            <a:spcBef>
              <a:spcPct val="0"/>
            </a:spcBef>
            <a:spcAft>
              <a:spcPct val="35000"/>
            </a:spcAft>
          </a:pPr>
          <a:r>
            <a:rPr lang="fa-IR" sz="1200" b="1" kern="1200" dirty="0" smtClean="0">
              <a:cs typeface="B Nazanin" pitchFamily="2" charset="-78"/>
            </a:rPr>
            <a:t>4-1هنگامی که هرگونه تغییر کاربری یا عملکرد پیشنهاد می شود ، کلیه شرایط حفاظت و شرایط ایمنی باید به دقت مورد توجه قرار گیرند.</a:t>
          </a:r>
        </a:p>
      </dsp:txBody>
      <dsp:txXfrm>
        <a:off x="2743504" y="627179"/>
        <a:ext cx="6401511" cy="5487009"/>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DD77D-DA53-4448-BF7E-075FBE2BA3CB}" type="datetimeFigureOut">
              <a:rPr lang="en-US" smtClean="0"/>
              <a:pPr/>
              <a:t>10/26/2021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F5264-12DC-43B5-AA50-D12792F0F016}" type="slidenum">
              <a:rPr lang="en-US" smtClean="0"/>
              <a:pPr/>
              <a:t>‹#›</a:t>
            </a:fld>
            <a:endParaRPr lang="en-US"/>
          </a:p>
        </p:txBody>
      </p:sp>
    </p:spTree>
    <p:extLst>
      <p:ext uri="{BB962C8B-B14F-4D97-AF65-F5344CB8AC3E}">
        <p14:creationId xmlns:p14="http://schemas.microsoft.com/office/powerpoint/2010/main" val="1281024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xfrm>
            <a:off x="3884613" y="0"/>
            <a:ext cx="2971800" cy="457200"/>
          </a:xfrm>
          <a:noFill/>
        </p:spPr>
        <p:txBody>
          <a:bodyPr/>
          <a:lstStyle/>
          <a:p>
            <a:fld id="{425A938B-CBC5-4F80-B872-9990892FEE2E}" type="datetime8">
              <a:rPr lang="en-US" sz="1200" smtClean="0">
                <a:latin typeface="Times New Roman" pitchFamily="18" charset="0"/>
              </a:rPr>
              <a:pPr/>
              <a:t>10/26/2021 6:53 PM</a:t>
            </a:fld>
            <a:endParaRPr lang="en-US" sz="1200" smtClean="0">
              <a:latin typeface="Times New Roman" pitchFamily="18" charset="0"/>
            </a:endParaRPr>
          </a:p>
        </p:txBody>
      </p:sp>
      <p:sp>
        <p:nvSpPr>
          <p:cNvPr id="15363" name="Rectangle 6"/>
          <p:cNvSpPr>
            <a:spLocks noGrp="1" noChangeArrowheads="1"/>
          </p:cNvSpPr>
          <p:nvPr>
            <p:ph type="ftr" sz="quarter" idx="4294967295"/>
          </p:nvPr>
        </p:nvSpPr>
        <p:spPr bwMode="auto">
          <a:xfrm>
            <a:off x="0" y="8685213"/>
            <a:ext cx="5675313" cy="457200"/>
          </a:xfrm>
          <a:prstGeom prst="rect">
            <a:avLst/>
          </a:prstGeom>
          <a:noFill/>
          <a:ln>
            <a:miter lim="800000"/>
            <a:headEnd/>
            <a:tailEnd/>
          </a:ln>
        </p:spPr>
        <p:txBody>
          <a:bodyPr anchor="b"/>
          <a:lstStyle/>
          <a:p>
            <a:r>
              <a:rPr lang="en-US" sz="800">
                <a:effectLst/>
                <a:latin typeface="Arial" charset="0"/>
                <a:cs typeface="Arial" charset="0"/>
              </a:rPr>
              <a:t>© 2006 Microsoft Corporation. All rights reserved.</a:t>
            </a:r>
          </a:p>
          <a:p>
            <a:pPr eaLnBrk="0" hangingPunct="0"/>
            <a:r>
              <a:rPr lang="en-US" sz="800">
                <a:effectLst/>
                <a:latin typeface="Arial" charset="0"/>
                <a:cs typeface="Arial" charset="0"/>
              </a:rPr>
              <a:t>This presentation is for informational purposes only. Microsoft makes no warranties, express or implied, in this summary.</a:t>
            </a:r>
            <a:endParaRPr lang="en-US" sz="1200">
              <a:effectLst/>
              <a:latin typeface="Times New Roman" pitchFamily="18" charset="0"/>
              <a:cs typeface="Arial" charset="0"/>
            </a:endParaRPr>
          </a:p>
        </p:txBody>
      </p:sp>
      <p:sp>
        <p:nvSpPr>
          <p:cNvPr id="15364" name="Rectangle 7"/>
          <p:cNvSpPr>
            <a:spLocks noGrp="1" noChangeArrowheads="1"/>
          </p:cNvSpPr>
          <p:nvPr>
            <p:ph type="sldNum" sz="quarter" idx="5"/>
          </p:nvPr>
        </p:nvSpPr>
        <p:spPr>
          <a:xfrm>
            <a:off x="5762625" y="8685213"/>
            <a:ext cx="1093788" cy="457200"/>
          </a:xfrm>
          <a:noFill/>
        </p:spPr>
        <p:txBody>
          <a:bodyPr/>
          <a:lstStyle/>
          <a:p>
            <a:fld id="{1F76D522-BB5C-4A5C-B335-BA0C4D677EE4}" type="slidenum">
              <a:rPr lang="en-US">
                <a:latin typeface="Times New Roman" pitchFamily="18" charset="0"/>
              </a:rPr>
              <a:pPr/>
              <a:t>1</a:t>
            </a:fld>
            <a:endParaRPr lang="en-US">
              <a:latin typeface="Times New Roman" pitchFamily="18" charset="0"/>
            </a:endParaRPr>
          </a:p>
        </p:txBody>
      </p:sp>
      <p:sp>
        <p:nvSpPr>
          <p:cNvPr id="15365" name="Rectangle 4"/>
          <p:cNvSpPr>
            <a:spLocks noGrp="1" noRot="1" noChangeAspect="1" noChangeArrowheads="1" noTextEdit="1"/>
          </p:cNvSpPr>
          <p:nvPr>
            <p:ph type="sldImg"/>
          </p:nvPr>
        </p:nvSpPr>
        <p:spPr>
          <a:xfrm>
            <a:off x="381000" y="685800"/>
            <a:ext cx="6096000" cy="3429000"/>
          </a:xfrm>
          <a:ln/>
        </p:spPr>
      </p:sp>
      <p:sp>
        <p:nvSpPr>
          <p:cNvPr id="15366" name="Rectangle 5"/>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72198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xfrm>
            <a:off x="3884613" y="0"/>
            <a:ext cx="2971800" cy="457200"/>
          </a:xfrm>
          <a:noFill/>
        </p:spPr>
        <p:txBody>
          <a:bodyPr/>
          <a:lstStyle/>
          <a:p>
            <a:fld id="{425A938B-CBC5-4F80-B872-9990892FEE2E}" type="datetime8">
              <a:rPr lang="en-US" sz="1200" smtClean="0">
                <a:latin typeface="Times New Roman" pitchFamily="18" charset="0"/>
              </a:rPr>
              <a:pPr/>
              <a:t>10/26/2021 6:53 PM</a:t>
            </a:fld>
            <a:endParaRPr lang="en-US" sz="1200" smtClean="0">
              <a:latin typeface="Times New Roman" pitchFamily="18" charset="0"/>
            </a:endParaRPr>
          </a:p>
        </p:txBody>
      </p:sp>
      <p:sp>
        <p:nvSpPr>
          <p:cNvPr id="15363" name="Rectangle 6"/>
          <p:cNvSpPr>
            <a:spLocks noGrp="1" noChangeArrowheads="1"/>
          </p:cNvSpPr>
          <p:nvPr>
            <p:ph type="ftr" sz="quarter" idx="4294967295"/>
          </p:nvPr>
        </p:nvSpPr>
        <p:spPr bwMode="auto">
          <a:xfrm>
            <a:off x="0" y="8685213"/>
            <a:ext cx="5675313" cy="457200"/>
          </a:xfrm>
          <a:prstGeom prst="rect">
            <a:avLst/>
          </a:prstGeom>
          <a:noFill/>
          <a:ln>
            <a:miter lim="800000"/>
            <a:headEnd/>
            <a:tailEnd/>
          </a:ln>
        </p:spPr>
        <p:txBody>
          <a:bodyPr anchor="b"/>
          <a:lstStyle/>
          <a:p>
            <a:r>
              <a:rPr lang="en-US" sz="800">
                <a:effectLst/>
                <a:latin typeface="Arial" charset="0"/>
                <a:cs typeface="Arial" charset="0"/>
              </a:rPr>
              <a:t>© 2006 Microsoft Corporation. All rights reserved.</a:t>
            </a:r>
          </a:p>
          <a:p>
            <a:pPr eaLnBrk="0" hangingPunct="0"/>
            <a:r>
              <a:rPr lang="en-US" sz="800">
                <a:effectLst/>
                <a:latin typeface="Arial" charset="0"/>
                <a:cs typeface="Arial" charset="0"/>
              </a:rPr>
              <a:t>This presentation is for informational purposes only. Microsoft makes no warranties, express or implied, in this summary.</a:t>
            </a:r>
            <a:endParaRPr lang="en-US" sz="1200">
              <a:effectLst/>
              <a:latin typeface="Times New Roman" pitchFamily="18" charset="0"/>
              <a:cs typeface="Arial" charset="0"/>
            </a:endParaRPr>
          </a:p>
        </p:txBody>
      </p:sp>
      <p:sp>
        <p:nvSpPr>
          <p:cNvPr id="15364" name="Rectangle 7"/>
          <p:cNvSpPr>
            <a:spLocks noGrp="1" noChangeArrowheads="1"/>
          </p:cNvSpPr>
          <p:nvPr>
            <p:ph type="sldNum" sz="quarter" idx="5"/>
          </p:nvPr>
        </p:nvSpPr>
        <p:spPr>
          <a:xfrm>
            <a:off x="5762625" y="8685213"/>
            <a:ext cx="1093788" cy="457200"/>
          </a:xfrm>
          <a:noFill/>
        </p:spPr>
        <p:txBody>
          <a:bodyPr/>
          <a:lstStyle/>
          <a:p>
            <a:fld id="{1F76D522-BB5C-4A5C-B335-BA0C4D677EE4}" type="slidenum">
              <a:rPr lang="en-US">
                <a:latin typeface="Times New Roman" pitchFamily="18" charset="0"/>
              </a:rPr>
              <a:pPr/>
              <a:t>3</a:t>
            </a:fld>
            <a:endParaRPr lang="en-US">
              <a:latin typeface="Times New Roman" pitchFamily="18" charset="0"/>
            </a:endParaRPr>
          </a:p>
        </p:txBody>
      </p:sp>
      <p:sp>
        <p:nvSpPr>
          <p:cNvPr id="15365" name="Rectangle 4"/>
          <p:cNvSpPr>
            <a:spLocks noGrp="1" noRot="1" noChangeAspect="1" noChangeArrowheads="1" noTextEdit="1"/>
          </p:cNvSpPr>
          <p:nvPr>
            <p:ph type="sldImg"/>
          </p:nvPr>
        </p:nvSpPr>
        <p:spPr>
          <a:xfrm>
            <a:off x="381000" y="685800"/>
            <a:ext cx="6096000" cy="3429000"/>
          </a:xfrm>
          <a:ln/>
        </p:spPr>
      </p:sp>
      <p:sp>
        <p:nvSpPr>
          <p:cNvPr id="15366" name="Rectangle 5"/>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70584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xfrm>
            <a:off x="3884613" y="0"/>
            <a:ext cx="2971800" cy="457200"/>
          </a:xfrm>
          <a:noFill/>
        </p:spPr>
        <p:txBody>
          <a:bodyPr/>
          <a:lstStyle/>
          <a:p>
            <a:fld id="{425A938B-CBC5-4F80-B872-9990892FEE2E}" type="datetime8">
              <a:rPr lang="en-US" sz="1200" smtClean="0">
                <a:latin typeface="Times New Roman" pitchFamily="18" charset="0"/>
              </a:rPr>
              <a:pPr/>
              <a:t>10/26/2021 6:53 PM</a:t>
            </a:fld>
            <a:endParaRPr lang="en-US" sz="1200" smtClean="0">
              <a:latin typeface="Times New Roman" pitchFamily="18" charset="0"/>
            </a:endParaRPr>
          </a:p>
        </p:txBody>
      </p:sp>
      <p:sp>
        <p:nvSpPr>
          <p:cNvPr id="15363" name="Rectangle 6"/>
          <p:cNvSpPr>
            <a:spLocks noGrp="1" noChangeArrowheads="1"/>
          </p:cNvSpPr>
          <p:nvPr>
            <p:ph type="ftr" sz="quarter" idx="4294967295"/>
          </p:nvPr>
        </p:nvSpPr>
        <p:spPr bwMode="auto">
          <a:xfrm>
            <a:off x="0" y="8685213"/>
            <a:ext cx="5675313" cy="457200"/>
          </a:xfrm>
          <a:prstGeom prst="rect">
            <a:avLst/>
          </a:prstGeom>
          <a:noFill/>
          <a:ln>
            <a:miter lim="800000"/>
            <a:headEnd/>
            <a:tailEnd/>
          </a:ln>
        </p:spPr>
        <p:txBody>
          <a:bodyPr anchor="b"/>
          <a:lstStyle/>
          <a:p>
            <a:r>
              <a:rPr lang="en-US" sz="800">
                <a:effectLst/>
                <a:latin typeface="Arial" charset="0"/>
                <a:cs typeface="Arial" charset="0"/>
              </a:rPr>
              <a:t>© 2006 Microsoft Corporation. All rights reserved.</a:t>
            </a:r>
          </a:p>
          <a:p>
            <a:pPr eaLnBrk="0" hangingPunct="0"/>
            <a:r>
              <a:rPr lang="en-US" sz="800">
                <a:effectLst/>
                <a:latin typeface="Arial" charset="0"/>
                <a:cs typeface="Arial" charset="0"/>
              </a:rPr>
              <a:t>This presentation is for informational purposes only. Microsoft makes no warranties, express or implied, in this summary.</a:t>
            </a:r>
            <a:endParaRPr lang="en-US" sz="1200">
              <a:effectLst/>
              <a:latin typeface="Times New Roman" pitchFamily="18" charset="0"/>
              <a:cs typeface="Arial" charset="0"/>
            </a:endParaRPr>
          </a:p>
        </p:txBody>
      </p:sp>
      <p:sp>
        <p:nvSpPr>
          <p:cNvPr id="15364" name="Rectangle 7"/>
          <p:cNvSpPr>
            <a:spLocks noGrp="1" noChangeArrowheads="1"/>
          </p:cNvSpPr>
          <p:nvPr>
            <p:ph type="sldNum" sz="quarter" idx="5"/>
          </p:nvPr>
        </p:nvSpPr>
        <p:spPr>
          <a:xfrm>
            <a:off x="5762625" y="8685213"/>
            <a:ext cx="1093788" cy="457200"/>
          </a:xfrm>
          <a:noFill/>
        </p:spPr>
        <p:txBody>
          <a:bodyPr/>
          <a:lstStyle/>
          <a:p>
            <a:fld id="{1F76D522-BB5C-4A5C-B335-BA0C4D677EE4}" type="slidenum">
              <a:rPr lang="en-US">
                <a:latin typeface="Times New Roman" pitchFamily="18" charset="0"/>
              </a:rPr>
              <a:pPr/>
              <a:t>4</a:t>
            </a:fld>
            <a:endParaRPr lang="en-US">
              <a:latin typeface="Times New Roman" pitchFamily="18" charset="0"/>
            </a:endParaRPr>
          </a:p>
        </p:txBody>
      </p:sp>
      <p:sp>
        <p:nvSpPr>
          <p:cNvPr id="15365" name="Rectangle 4"/>
          <p:cNvSpPr>
            <a:spLocks noGrp="1" noRot="1" noChangeAspect="1" noChangeArrowheads="1" noTextEdit="1"/>
          </p:cNvSpPr>
          <p:nvPr>
            <p:ph type="sldImg"/>
          </p:nvPr>
        </p:nvSpPr>
        <p:spPr>
          <a:xfrm>
            <a:off x="381000" y="685800"/>
            <a:ext cx="6096000" cy="3429000"/>
          </a:xfrm>
          <a:ln/>
        </p:spPr>
      </p:sp>
      <p:sp>
        <p:nvSpPr>
          <p:cNvPr id="15366" name="Rectangle 5"/>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73115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xfrm>
            <a:off x="3884613" y="0"/>
            <a:ext cx="2971800" cy="457200"/>
          </a:xfrm>
          <a:noFill/>
        </p:spPr>
        <p:txBody>
          <a:bodyPr/>
          <a:lstStyle/>
          <a:p>
            <a:fld id="{425A938B-CBC5-4F80-B872-9990892FEE2E}" type="datetime8">
              <a:rPr lang="en-US" sz="1200" smtClean="0">
                <a:latin typeface="Times New Roman" pitchFamily="18" charset="0"/>
              </a:rPr>
              <a:pPr/>
              <a:t>10/26/2021 6:53 PM</a:t>
            </a:fld>
            <a:endParaRPr lang="en-US" sz="1200" smtClean="0">
              <a:latin typeface="Times New Roman" pitchFamily="18" charset="0"/>
            </a:endParaRPr>
          </a:p>
        </p:txBody>
      </p:sp>
      <p:sp>
        <p:nvSpPr>
          <p:cNvPr id="15363" name="Rectangle 6"/>
          <p:cNvSpPr>
            <a:spLocks noGrp="1" noChangeArrowheads="1"/>
          </p:cNvSpPr>
          <p:nvPr>
            <p:ph type="ftr" sz="quarter" idx="4294967295"/>
          </p:nvPr>
        </p:nvSpPr>
        <p:spPr bwMode="auto">
          <a:xfrm>
            <a:off x="0" y="8685213"/>
            <a:ext cx="5675313" cy="457200"/>
          </a:xfrm>
          <a:prstGeom prst="rect">
            <a:avLst/>
          </a:prstGeom>
          <a:noFill/>
          <a:ln>
            <a:miter lim="800000"/>
            <a:headEnd/>
            <a:tailEnd/>
          </a:ln>
        </p:spPr>
        <p:txBody>
          <a:bodyPr anchor="b"/>
          <a:lstStyle/>
          <a:p>
            <a:r>
              <a:rPr lang="en-US" sz="800">
                <a:effectLst/>
                <a:latin typeface="Arial" charset="0"/>
                <a:cs typeface="Arial" charset="0"/>
              </a:rPr>
              <a:t>© 2006 Microsoft Corporation. All rights reserved.</a:t>
            </a:r>
          </a:p>
          <a:p>
            <a:pPr eaLnBrk="0" hangingPunct="0"/>
            <a:r>
              <a:rPr lang="en-US" sz="800">
                <a:effectLst/>
                <a:latin typeface="Arial" charset="0"/>
                <a:cs typeface="Arial" charset="0"/>
              </a:rPr>
              <a:t>This presentation is for informational purposes only. Microsoft makes no warranties, express or implied, in this summary.</a:t>
            </a:r>
            <a:endParaRPr lang="en-US" sz="1200">
              <a:effectLst/>
              <a:latin typeface="Times New Roman" pitchFamily="18" charset="0"/>
              <a:cs typeface="Arial" charset="0"/>
            </a:endParaRPr>
          </a:p>
        </p:txBody>
      </p:sp>
      <p:sp>
        <p:nvSpPr>
          <p:cNvPr id="15364" name="Rectangle 7"/>
          <p:cNvSpPr>
            <a:spLocks noGrp="1" noChangeArrowheads="1"/>
          </p:cNvSpPr>
          <p:nvPr>
            <p:ph type="sldNum" sz="quarter" idx="5"/>
          </p:nvPr>
        </p:nvSpPr>
        <p:spPr>
          <a:xfrm>
            <a:off x="5762625" y="8685213"/>
            <a:ext cx="1093788" cy="457200"/>
          </a:xfrm>
          <a:noFill/>
        </p:spPr>
        <p:txBody>
          <a:bodyPr/>
          <a:lstStyle/>
          <a:p>
            <a:fld id="{1F76D522-BB5C-4A5C-B335-BA0C4D677EE4}" type="slidenum">
              <a:rPr lang="en-US">
                <a:latin typeface="Times New Roman" pitchFamily="18" charset="0"/>
              </a:rPr>
              <a:pPr/>
              <a:t>5</a:t>
            </a:fld>
            <a:endParaRPr lang="en-US">
              <a:latin typeface="Times New Roman" pitchFamily="18" charset="0"/>
            </a:endParaRPr>
          </a:p>
        </p:txBody>
      </p:sp>
      <p:sp>
        <p:nvSpPr>
          <p:cNvPr id="15365" name="Rectangle 4"/>
          <p:cNvSpPr>
            <a:spLocks noGrp="1" noRot="1" noChangeAspect="1" noChangeArrowheads="1" noTextEdit="1"/>
          </p:cNvSpPr>
          <p:nvPr>
            <p:ph type="sldImg"/>
          </p:nvPr>
        </p:nvSpPr>
        <p:spPr>
          <a:xfrm>
            <a:off x="381000" y="685800"/>
            <a:ext cx="6096000" cy="3429000"/>
          </a:xfrm>
          <a:ln/>
        </p:spPr>
      </p:sp>
      <p:sp>
        <p:nvSpPr>
          <p:cNvPr id="15366" name="Rectangle 5"/>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46273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xfrm>
            <a:off x="3884613" y="0"/>
            <a:ext cx="2971800" cy="457200"/>
          </a:xfrm>
          <a:noFill/>
        </p:spPr>
        <p:txBody>
          <a:bodyPr/>
          <a:lstStyle/>
          <a:p>
            <a:fld id="{425A938B-CBC5-4F80-B872-9990892FEE2E}" type="datetime8">
              <a:rPr lang="en-US" sz="1200" smtClean="0">
                <a:latin typeface="Times New Roman" pitchFamily="18" charset="0"/>
              </a:rPr>
              <a:pPr/>
              <a:t>10/26/2021 6:53 PM</a:t>
            </a:fld>
            <a:endParaRPr lang="en-US" sz="1200" smtClean="0">
              <a:latin typeface="Times New Roman" pitchFamily="18" charset="0"/>
            </a:endParaRPr>
          </a:p>
        </p:txBody>
      </p:sp>
      <p:sp>
        <p:nvSpPr>
          <p:cNvPr id="15363" name="Rectangle 6"/>
          <p:cNvSpPr>
            <a:spLocks noGrp="1" noChangeArrowheads="1"/>
          </p:cNvSpPr>
          <p:nvPr>
            <p:ph type="ftr" sz="quarter" idx="4294967295"/>
          </p:nvPr>
        </p:nvSpPr>
        <p:spPr bwMode="auto">
          <a:xfrm>
            <a:off x="0" y="8685213"/>
            <a:ext cx="5675313" cy="457200"/>
          </a:xfrm>
          <a:prstGeom prst="rect">
            <a:avLst/>
          </a:prstGeom>
          <a:noFill/>
          <a:ln>
            <a:miter lim="800000"/>
            <a:headEnd/>
            <a:tailEnd/>
          </a:ln>
        </p:spPr>
        <p:txBody>
          <a:bodyPr anchor="b"/>
          <a:lstStyle/>
          <a:p>
            <a:r>
              <a:rPr lang="en-US" sz="800">
                <a:effectLst/>
                <a:latin typeface="Arial" charset="0"/>
                <a:cs typeface="Arial" charset="0"/>
              </a:rPr>
              <a:t>© 2006 Microsoft Corporation. All rights reserved.</a:t>
            </a:r>
          </a:p>
          <a:p>
            <a:pPr eaLnBrk="0" hangingPunct="0"/>
            <a:r>
              <a:rPr lang="en-US" sz="800">
                <a:effectLst/>
                <a:latin typeface="Arial" charset="0"/>
                <a:cs typeface="Arial" charset="0"/>
              </a:rPr>
              <a:t>This presentation is for informational purposes only. Microsoft makes no warranties, express or implied, in this summary.</a:t>
            </a:r>
            <a:endParaRPr lang="en-US" sz="1200">
              <a:effectLst/>
              <a:latin typeface="Times New Roman" pitchFamily="18" charset="0"/>
              <a:cs typeface="Arial" charset="0"/>
            </a:endParaRPr>
          </a:p>
        </p:txBody>
      </p:sp>
      <p:sp>
        <p:nvSpPr>
          <p:cNvPr id="15364" name="Rectangle 7"/>
          <p:cNvSpPr>
            <a:spLocks noGrp="1" noChangeArrowheads="1"/>
          </p:cNvSpPr>
          <p:nvPr>
            <p:ph type="sldNum" sz="quarter" idx="5"/>
          </p:nvPr>
        </p:nvSpPr>
        <p:spPr>
          <a:xfrm>
            <a:off x="5762625" y="8685213"/>
            <a:ext cx="1093788" cy="457200"/>
          </a:xfrm>
          <a:noFill/>
        </p:spPr>
        <p:txBody>
          <a:bodyPr/>
          <a:lstStyle/>
          <a:p>
            <a:fld id="{1F76D522-BB5C-4A5C-B335-BA0C4D677EE4}" type="slidenum">
              <a:rPr lang="en-US">
                <a:latin typeface="Times New Roman" pitchFamily="18" charset="0"/>
              </a:rPr>
              <a:pPr/>
              <a:t>6</a:t>
            </a:fld>
            <a:endParaRPr lang="en-US">
              <a:latin typeface="Times New Roman" pitchFamily="18" charset="0"/>
            </a:endParaRPr>
          </a:p>
        </p:txBody>
      </p:sp>
      <p:sp>
        <p:nvSpPr>
          <p:cNvPr id="15365" name="Rectangle 4"/>
          <p:cNvSpPr>
            <a:spLocks noGrp="1" noRot="1" noChangeAspect="1" noChangeArrowheads="1" noTextEdit="1"/>
          </p:cNvSpPr>
          <p:nvPr>
            <p:ph type="sldImg"/>
          </p:nvPr>
        </p:nvSpPr>
        <p:spPr>
          <a:xfrm>
            <a:off x="381000" y="685800"/>
            <a:ext cx="6096000" cy="3429000"/>
          </a:xfrm>
          <a:ln/>
        </p:spPr>
      </p:sp>
      <p:sp>
        <p:nvSpPr>
          <p:cNvPr id="15366" name="Rectangle 5"/>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3515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
          </p:nvPr>
        </p:nvSpPr>
        <p:spPr>
          <a:xfrm>
            <a:off x="3884613" y="0"/>
            <a:ext cx="2971800" cy="457200"/>
          </a:xfrm>
          <a:noFill/>
        </p:spPr>
        <p:txBody>
          <a:bodyPr/>
          <a:lstStyle/>
          <a:p>
            <a:fld id="{425A938B-CBC5-4F80-B872-9990892FEE2E}" type="datetime8">
              <a:rPr lang="en-US" sz="1200" smtClean="0">
                <a:latin typeface="Times New Roman" pitchFamily="18" charset="0"/>
              </a:rPr>
              <a:pPr/>
              <a:t>10/26/2021 6:53 PM</a:t>
            </a:fld>
            <a:endParaRPr lang="en-US" sz="1200" smtClean="0">
              <a:latin typeface="Times New Roman" pitchFamily="18" charset="0"/>
            </a:endParaRPr>
          </a:p>
        </p:txBody>
      </p:sp>
      <p:sp>
        <p:nvSpPr>
          <p:cNvPr id="15363" name="Rectangle 6"/>
          <p:cNvSpPr>
            <a:spLocks noGrp="1" noChangeArrowheads="1"/>
          </p:cNvSpPr>
          <p:nvPr>
            <p:ph type="ftr" sz="quarter" idx="4294967295"/>
          </p:nvPr>
        </p:nvSpPr>
        <p:spPr bwMode="auto">
          <a:xfrm>
            <a:off x="0" y="8685213"/>
            <a:ext cx="5675313" cy="457200"/>
          </a:xfrm>
          <a:prstGeom prst="rect">
            <a:avLst/>
          </a:prstGeom>
          <a:noFill/>
          <a:ln>
            <a:miter lim="800000"/>
            <a:headEnd/>
            <a:tailEnd/>
          </a:ln>
        </p:spPr>
        <p:txBody>
          <a:bodyPr anchor="b"/>
          <a:lstStyle/>
          <a:p>
            <a:r>
              <a:rPr lang="en-US" sz="800">
                <a:effectLst/>
                <a:latin typeface="Arial" charset="0"/>
                <a:cs typeface="Arial" charset="0"/>
              </a:rPr>
              <a:t>© 2006 Microsoft Corporation. All rights reserved.</a:t>
            </a:r>
          </a:p>
          <a:p>
            <a:pPr eaLnBrk="0" hangingPunct="0"/>
            <a:r>
              <a:rPr lang="en-US" sz="800">
                <a:effectLst/>
                <a:latin typeface="Arial" charset="0"/>
                <a:cs typeface="Arial" charset="0"/>
              </a:rPr>
              <a:t>This presentation is for informational purposes only. Microsoft makes no warranties, express or implied, in this summary.</a:t>
            </a:r>
            <a:endParaRPr lang="en-US" sz="1200">
              <a:effectLst/>
              <a:latin typeface="Times New Roman" pitchFamily="18" charset="0"/>
              <a:cs typeface="Arial" charset="0"/>
            </a:endParaRPr>
          </a:p>
        </p:txBody>
      </p:sp>
      <p:sp>
        <p:nvSpPr>
          <p:cNvPr id="15364" name="Rectangle 7"/>
          <p:cNvSpPr>
            <a:spLocks noGrp="1" noChangeArrowheads="1"/>
          </p:cNvSpPr>
          <p:nvPr>
            <p:ph type="sldNum" sz="quarter" idx="5"/>
          </p:nvPr>
        </p:nvSpPr>
        <p:spPr>
          <a:xfrm>
            <a:off x="5762625" y="8685213"/>
            <a:ext cx="1093788" cy="457200"/>
          </a:xfrm>
          <a:noFill/>
        </p:spPr>
        <p:txBody>
          <a:bodyPr/>
          <a:lstStyle/>
          <a:p>
            <a:fld id="{1F76D522-BB5C-4A5C-B335-BA0C4D677EE4}" type="slidenum">
              <a:rPr lang="en-US">
                <a:latin typeface="Times New Roman" pitchFamily="18" charset="0"/>
              </a:rPr>
              <a:pPr/>
              <a:t>7</a:t>
            </a:fld>
            <a:endParaRPr lang="en-US">
              <a:latin typeface="Times New Roman" pitchFamily="18" charset="0"/>
            </a:endParaRPr>
          </a:p>
        </p:txBody>
      </p:sp>
      <p:sp>
        <p:nvSpPr>
          <p:cNvPr id="15365" name="Rectangle 4"/>
          <p:cNvSpPr>
            <a:spLocks noGrp="1" noRot="1" noChangeAspect="1" noChangeArrowheads="1" noTextEdit="1"/>
          </p:cNvSpPr>
          <p:nvPr>
            <p:ph type="sldImg"/>
          </p:nvPr>
        </p:nvSpPr>
        <p:spPr>
          <a:xfrm>
            <a:off x="381000" y="685800"/>
            <a:ext cx="6096000" cy="3429000"/>
          </a:xfrm>
          <a:ln/>
        </p:spPr>
      </p:sp>
      <p:sp>
        <p:nvSpPr>
          <p:cNvPr id="15366" name="Rectangle 5"/>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2037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914400" y="1905000"/>
            <a:ext cx="10363200" cy="757130"/>
          </a:xfrm>
        </p:spPr>
        <p:txBody>
          <a:bodyPr/>
          <a:lstStyle>
            <a:lvl1pPr>
              <a:defRPr smtClean="0"/>
            </a:lvl1pPr>
          </a:lstStyle>
          <a:p>
            <a:r>
              <a:rPr lang="en-US" smtClean="0"/>
              <a:t>Click to edit Master title style</a:t>
            </a:r>
          </a:p>
        </p:txBody>
      </p:sp>
      <p:sp>
        <p:nvSpPr>
          <p:cNvPr id="1032" name="Rectangle 8"/>
          <p:cNvSpPr>
            <a:spLocks noGrp="1" noChangeArrowheads="1"/>
          </p:cNvSpPr>
          <p:nvPr>
            <p:ph type="body" idx="1"/>
          </p:nvPr>
        </p:nvSpPr>
        <p:spPr>
          <a:xfrm>
            <a:off x="914400" y="4343401"/>
            <a:ext cx="8534400" cy="535531"/>
          </a:xfrm>
        </p:spPr>
        <p:txBody>
          <a:bodyPr/>
          <a:lstStyle>
            <a:lvl1pPr marL="0" indent="0">
              <a:buFont typeface="Wingdings" pitchFamily="2" charset="2"/>
              <a:buNone/>
              <a:defRPr smtClean="0"/>
            </a:lvl1pPr>
          </a:lstStyle>
          <a:p>
            <a:pPr lvl="0"/>
            <a:r>
              <a:rPr lang="en-US" smtClean="0"/>
              <a:t>Click to edit Master text styles</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98006"/>
            <a:ext cx="7315200" cy="369332"/>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2389717" y="612775"/>
            <a:ext cx="7315200" cy="5355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2862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920994" y="1414463"/>
            <a:ext cx="6758773" cy="2214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00709" y="304800"/>
            <a:ext cx="2179058" cy="3324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67264" y="304800"/>
            <a:ext cx="3213187" cy="3324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88951" y="304800"/>
            <a:ext cx="11190816" cy="7508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1" y="1414463"/>
            <a:ext cx="5490633" cy="2677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89134" y="1414463"/>
            <a:ext cx="5490633" cy="2677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6189134" y="2597151"/>
            <a:ext cx="5490633" cy="26776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4613" y="1045798"/>
            <a:ext cx="8940800" cy="757130"/>
          </a:xfrm>
        </p:spPr>
        <p:txBody>
          <a:bodyPr anchor="b" anchorCtr="0"/>
          <a:lstStyle/>
          <a:p>
            <a:r>
              <a:rPr lang="en-US" smtClean="0"/>
              <a:t>Click to edit Master title style</a:t>
            </a:r>
            <a:endParaRPr lang="en-US" dirty="0"/>
          </a:p>
        </p:txBody>
      </p:sp>
      <p:sp>
        <p:nvSpPr>
          <p:cNvPr id="13" name="Content Placeholder 12"/>
          <p:cNvSpPr>
            <a:spLocks noGrp="1"/>
          </p:cNvSpPr>
          <p:nvPr>
            <p:ph sz="quarter" idx="10"/>
          </p:nvPr>
        </p:nvSpPr>
        <p:spPr>
          <a:xfrm>
            <a:off x="2336800" y="3657601"/>
            <a:ext cx="8839200" cy="646331"/>
          </a:xfrm>
        </p:spPr>
        <p:txBody>
          <a:bodyPr/>
          <a:lstStyle>
            <a:lvl1pPr>
              <a:lnSpc>
                <a:spcPct val="100000"/>
              </a:lnSpc>
              <a:spcBef>
                <a:spcPts val="0"/>
              </a:spcBef>
              <a:buFont typeface="Arial" pitchFamily="34" charset="0"/>
              <a:buNone/>
              <a:defRPr lang="en-US" sz="3600" dirty="0" smtClean="0">
                <a:solidFill>
                  <a:schemeClr val="accent1"/>
                </a:solidFill>
                <a:effectLst>
                  <a:outerShdw blurRad="38100" dist="38100" dir="2700000" algn="tl">
                    <a:srgbClr val="000000"/>
                  </a:outerShdw>
                </a:effectLst>
                <a:latin typeface="+mn-lt"/>
                <a:ea typeface="+mn-ea"/>
                <a:cs typeface="+mn-cs"/>
              </a:defRPr>
            </a:lvl1pPr>
          </a:lstStyle>
          <a:p>
            <a:pPr lvl="0"/>
            <a:r>
              <a:rPr lang="en-US" smtClean="0"/>
              <a:t>Click to edit Master text styles</a:t>
            </a:r>
          </a:p>
        </p:txBody>
      </p:sp>
      <p:sp>
        <p:nvSpPr>
          <p:cNvPr id="15" name="Content Placeholder 14"/>
          <p:cNvSpPr>
            <a:spLocks noGrp="1"/>
          </p:cNvSpPr>
          <p:nvPr>
            <p:ph sz="quarter" idx="11" hasCustomPrompt="1"/>
          </p:nvPr>
        </p:nvSpPr>
        <p:spPr>
          <a:xfrm>
            <a:off x="1320800" y="1905000"/>
            <a:ext cx="9550400" cy="1421928"/>
          </a:xfrm>
        </p:spPr>
        <p:txBody>
          <a:bodyPr/>
          <a:lstStyle>
            <a:lvl1pPr>
              <a:buFont typeface="Arial" pitchFamily="34" charset="0"/>
              <a:buNone/>
              <a:defRPr sz="9600"/>
            </a:lvl1pPr>
          </a:lstStyle>
          <a:p>
            <a:pPr lvl="0"/>
            <a:r>
              <a:rPr lang="en-US" dirty="0" smtClean="0"/>
              <a:t>Subtitle</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ustom Layou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4613" y="1045798"/>
            <a:ext cx="8940800" cy="757130"/>
          </a:xfrm>
        </p:spPr>
        <p:txBody>
          <a:bodyPr anchor="b" anchorCtr="0"/>
          <a:lstStyle/>
          <a:p>
            <a:r>
              <a:rPr lang="en-US" smtClean="0"/>
              <a:t>Click to edit Master title style</a:t>
            </a:r>
            <a:endParaRPr lang="en-US" dirty="0"/>
          </a:p>
        </p:txBody>
      </p:sp>
      <p:sp>
        <p:nvSpPr>
          <p:cNvPr id="13" name="Content Placeholder 12"/>
          <p:cNvSpPr>
            <a:spLocks noGrp="1"/>
          </p:cNvSpPr>
          <p:nvPr>
            <p:ph sz="quarter" idx="10"/>
          </p:nvPr>
        </p:nvSpPr>
        <p:spPr>
          <a:xfrm>
            <a:off x="2336800" y="3657601"/>
            <a:ext cx="8839200" cy="646331"/>
          </a:xfrm>
        </p:spPr>
        <p:txBody>
          <a:bodyPr/>
          <a:lstStyle>
            <a:lvl1pPr>
              <a:lnSpc>
                <a:spcPct val="100000"/>
              </a:lnSpc>
              <a:spcBef>
                <a:spcPts val="0"/>
              </a:spcBef>
              <a:buFont typeface="Arial" pitchFamily="34" charset="0"/>
              <a:buNone/>
              <a:defRPr lang="en-US" sz="3600" dirty="0" smtClean="0">
                <a:solidFill>
                  <a:schemeClr val="accent1"/>
                </a:solidFill>
                <a:effectLst>
                  <a:outerShdw blurRad="38100" dist="38100" dir="2700000" algn="tl">
                    <a:srgbClr val="000000"/>
                  </a:outerShdw>
                </a:effectLst>
                <a:latin typeface="+mn-lt"/>
                <a:ea typeface="+mn-ea"/>
                <a:cs typeface="+mn-cs"/>
              </a:defRPr>
            </a:lvl1pPr>
          </a:lstStyle>
          <a:p>
            <a:pPr lvl="0"/>
            <a:r>
              <a:rPr lang="en-US" smtClean="0"/>
              <a:t>Click to edit Master text styles</a:t>
            </a:r>
          </a:p>
        </p:txBody>
      </p:sp>
      <p:sp>
        <p:nvSpPr>
          <p:cNvPr id="15" name="Content Placeholder 14"/>
          <p:cNvSpPr>
            <a:spLocks noGrp="1"/>
          </p:cNvSpPr>
          <p:nvPr>
            <p:ph sz="quarter" idx="11" hasCustomPrompt="1"/>
          </p:nvPr>
        </p:nvSpPr>
        <p:spPr>
          <a:xfrm>
            <a:off x="1320800" y="1905000"/>
            <a:ext cx="9550400" cy="1421928"/>
          </a:xfrm>
        </p:spPr>
        <p:txBody>
          <a:bodyPr/>
          <a:lstStyle>
            <a:lvl1pPr>
              <a:buFont typeface="Arial" pitchFamily="34" charset="0"/>
              <a:buNone/>
              <a:defRPr sz="9600"/>
            </a:lvl1pPr>
          </a:lstStyle>
          <a:p>
            <a:pPr lvl="0"/>
            <a:r>
              <a:rPr lang="en-US" dirty="0" smtClean="0"/>
              <a:t>Subtitle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36084" y="1980460"/>
            <a:ext cx="10363200" cy="757130"/>
          </a:xfrm>
        </p:spPr>
        <p:txBody>
          <a:bodyPr anchor="ctr"/>
          <a:lstStyle>
            <a:lvl1pPr>
              <a:defRPr/>
            </a:lvl1pPr>
          </a:lstStyle>
          <a:p>
            <a:r>
              <a:rPr lang="en-US" smtClean="0"/>
              <a:t>Click to edit Master title style</a:t>
            </a:r>
            <a:endParaRPr lang="en-US"/>
          </a:p>
        </p:txBody>
      </p:sp>
      <p:sp>
        <p:nvSpPr>
          <p:cNvPr id="18435" name="Rectangle 3"/>
          <p:cNvSpPr>
            <a:spLocks noGrp="1" noChangeArrowheads="1"/>
          </p:cNvSpPr>
          <p:nvPr>
            <p:ph type="subTitle" idx="1"/>
          </p:nvPr>
        </p:nvSpPr>
        <p:spPr>
          <a:xfrm>
            <a:off x="855134" y="4646614"/>
            <a:ext cx="10481733" cy="585787"/>
          </a:xfrm>
        </p:spPr>
        <p:txBody>
          <a:bodyPr anchor="ctr"/>
          <a:lstStyle>
            <a:lvl1pPr marL="0" indent="0">
              <a:buFont typeface="Wingdings" pitchFamily="2" charset="2"/>
              <a:buNone/>
              <a:defRPr sz="3600">
                <a:solidFill>
                  <a:schemeClr val="accent1"/>
                </a:solidFill>
              </a:defRPr>
            </a:lvl1pPr>
          </a:lstStyle>
          <a:p>
            <a:r>
              <a:rPr lang="en-US" smtClean="0"/>
              <a:t>Click to edit Master subtitle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646331"/>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037568"/>
            <a:ext cx="10363200" cy="36933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1" y="1414463"/>
            <a:ext cx="5490633" cy="19574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9134" y="1414463"/>
            <a:ext cx="5490633" cy="19574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5713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50143"/>
            <a:ext cx="5386917" cy="4247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173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50143"/>
            <a:ext cx="5389033" cy="4247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173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065768"/>
            <a:ext cx="4011084" cy="36933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344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2862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88951" y="304800"/>
            <a:ext cx="11190816" cy="750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dirty="0" smtClean="0"/>
              <a:t>Click to edit Title Slide</a:t>
            </a:r>
          </a:p>
        </p:txBody>
      </p:sp>
      <p:sp>
        <p:nvSpPr>
          <p:cNvPr id="1032" name="Rectangle 8"/>
          <p:cNvSpPr>
            <a:spLocks noGrp="1" noChangeArrowheads="1"/>
          </p:cNvSpPr>
          <p:nvPr>
            <p:ph type="body" idx="1"/>
          </p:nvPr>
        </p:nvSpPr>
        <p:spPr bwMode="auto">
          <a:xfrm>
            <a:off x="495300" y="1414463"/>
            <a:ext cx="11184467" cy="2214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61" r:id="rId15"/>
  </p:sldLayoutIdLst>
  <p:transition>
    <p:fade/>
  </p:transition>
  <p:timing>
    <p:tnLst>
      <p:par>
        <p:cTn id="1" dur="indefinite" restart="never" nodeType="tmRoot"/>
      </p:par>
    </p:tnLst>
  </p:timing>
  <p:txStyles>
    <p:titleStyle>
      <a:lvl1pPr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mj-lt"/>
          <a:ea typeface="+mj-ea"/>
          <a:cs typeface="+mj-cs"/>
        </a:defRPr>
      </a:lvl1pPr>
      <a:lvl2pPr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Berkeley Old ITC" pitchFamily="18" charset="0"/>
        </a:defRPr>
      </a:lvl2pPr>
      <a:lvl3pPr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Berkeley Old ITC" pitchFamily="18" charset="0"/>
        </a:defRPr>
      </a:lvl3pPr>
      <a:lvl4pPr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Berkeley Old ITC" pitchFamily="18" charset="0"/>
        </a:defRPr>
      </a:lvl4pPr>
      <a:lvl5pPr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Berkeley Old ITC" pitchFamily="18" charset="0"/>
        </a:defRPr>
      </a:lvl5pPr>
      <a:lvl6pPr marL="457200"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Berkeley Old ITC" pitchFamily="18" charset="0"/>
        </a:defRPr>
      </a:lvl6pPr>
      <a:lvl7pPr marL="914400"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Berkeley Old ITC" pitchFamily="18" charset="0"/>
        </a:defRPr>
      </a:lvl7pPr>
      <a:lvl8pPr marL="1371600"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Berkeley Old ITC" pitchFamily="18" charset="0"/>
        </a:defRPr>
      </a:lvl8pPr>
      <a:lvl9pPr marL="1828800" algn="l" rtl="0" eaLnBrk="1" fontAlgn="base" hangingPunct="1">
        <a:lnSpc>
          <a:spcPct val="90000"/>
        </a:lnSpc>
        <a:spcBef>
          <a:spcPct val="30000"/>
        </a:spcBef>
        <a:spcAft>
          <a:spcPct val="0"/>
        </a:spcAft>
        <a:defRPr sz="4800" b="1">
          <a:solidFill>
            <a:schemeClr val="tx2"/>
          </a:solidFill>
          <a:effectLst>
            <a:outerShdw blurRad="38100" dist="38100" dir="2700000" algn="tl">
              <a:srgbClr val="000000"/>
            </a:outerShdw>
          </a:effectLst>
          <a:latin typeface="Berkeley Old ITC" pitchFamily="18" charset="0"/>
        </a:defRPr>
      </a:lvl9pPr>
    </p:titleStyle>
    <p:bodyStyle>
      <a:lvl1pPr marL="460375" indent="-460375" algn="l" rtl="0" eaLnBrk="1" fontAlgn="base" hangingPunct="1">
        <a:lnSpc>
          <a:spcPct val="90000"/>
        </a:lnSpc>
        <a:spcBef>
          <a:spcPct val="30000"/>
        </a:spcBef>
        <a:spcAft>
          <a:spcPct val="0"/>
        </a:spcAft>
        <a:buClr>
          <a:schemeClr val="tx2"/>
        </a:buClr>
        <a:buSzPct val="95000"/>
        <a:buFont typeface="Wingdings" pitchFamily="2" charset="2"/>
        <a:buBlip>
          <a:blip r:embed="rId18"/>
        </a:buBlip>
        <a:defRPr sz="3200">
          <a:solidFill>
            <a:schemeClr val="tx1"/>
          </a:solidFill>
          <a:effectLst>
            <a:outerShdw blurRad="38100" dist="38100" dir="2700000" algn="tl">
              <a:srgbClr val="000000"/>
            </a:outerShdw>
          </a:effectLst>
          <a:latin typeface="+mn-lt"/>
          <a:ea typeface="+mn-ea"/>
          <a:cs typeface="+mn-cs"/>
        </a:defRPr>
      </a:lvl1pPr>
      <a:lvl2pPr marL="858838" indent="-396875" algn="l" rtl="0" eaLnBrk="1" fontAlgn="base" hangingPunct="1">
        <a:lnSpc>
          <a:spcPct val="90000"/>
        </a:lnSpc>
        <a:spcBef>
          <a:spcPct val="30000"/>
        </a:spcBef>
        <a:spcAft>
          <a:spcPct val="0"/>
        </a:spcAft>
        <a:buClr>
          <a:schemeClr val="tx2"/>
        </a:buClr>
        <a:buSzPct val="95000"/>
        <a:buFont typeface="Wingdings" pitchFamily="2" charset="2"/>
        <a:buBlip>
          <a:blip r:embed="rId19"/>
        </a:buBlip>
        <a:defRPr sz="2800">
          <a:solidFill>
            <a:schemeClr val="tx1"/>
          </a:solidFill>
          <a:effectLst>
            <a:outerShdw blurRad="38100" dist="38100" dir="2700000" algn="tl">
              <a:srgbClr val="000000"/>
            </a:outerShdw>
          </a:effectLst>
          <a:latin typeface="+mn-lt"/>
        </a:defRPr>
      </a:lvl2pPr>
      <a:lvl3pPr marL="1254125" indent="-393700" algn="l" rtl="0" eaLnBrk="1" fontAlgn="base" hangingPunct="1">
        <a:lnSpc>
          <a:spcPct val="90000"/>
        </a:lnSpc>
        <a:spcBef>
          <a:spcPct val="30000"/>
        </a:spcBef>
        <a:spcAft>
          <a:spcPct val="0"/>
        </a:spcAft>
        <a:buClr>
          <a:schemeClr val="tx2"/>
        </a:buClr>
        <a:buSzPct val="95000"/>
        <a:buFont typeface="Wingdings" pitchFamily="2" charset="2"/>
        <a:buBlip>
          <a:blip r:embed="rId19"/>
        </a:buBlip>
        <a:defRPr sz="2400">
          <a:solidFill>
            <a:schemeClr val="tx1"/>
          </a:solidFill>
          <a:effectLst>
            <a:outerShdw blurRad="38100" dist="38100" dir="2700000" algn="tl">
              <a:srgbClr val="000000"/>
            </a:outerShdw>
          </a:effectLst>
          <a:latin typeface="+mn-lt"/>
        </a:defRPr>
      </a:lvl3pPr>
      <a:lvl4pPr marL="1597025" indent="-341313" algn="l" rtl="0" eaLnBrk="1" fontAlgn="base" hangingPunct="1">
        <a:lnSpc>
          <a:spcPct val="90000"/>
        </a:lnSpc>
        <a:spcBef>
          <a:spcPct val="30000"/>
        </a:spcBef>
        <a:spcAft>
          <a:spcPct val="0"/>
        </a:spcAft>
        <a:buClr>
          <a:schemeClr val="tx2"/>
        </a:buClr>
        <a:buSzPct val="95000"/>
        <a:buFont typeface="Wingdings" pitchFamily="2" charset="2"/>
        <a:buBlip>
          <a:blip r:embed="rId19"/>
        </a:buBlip>
        <a:defRPr sz="2000">
          <a:solidFill>
            <a:schemeClr val="tx1"/>
          </a:solidFill>
          <a:effectLst>
            <a:outerShdw blurRad="38100" dist="38100" dir="2700000" algn="tl">
              <a:srgbClr val="000000"/>
            </a:outerShdw>
          </a:effectLst>
          <a:latin typeface="+mn-lt"/>
        </a:defRPr>
      </a:lvl4pPr>
      <a:lvl5pPr marL="1882775" indent="-284163" algn="l" rtl="0" eaLnBrk="1" fontAlgn="base" hangingPunct="1">
        <a:lnSpc>
          <a:spcPct val="90000"/>
        </a:lnSpc>
        <a:spcBef>
          <a:spcPct val="30000"/>
        </a:spcBef>
        <a:spcAft>
          <a:spcPct val="0"/>
        </a:spcAft>
        <a:buClr>
          <a:schemeClr val="tx2"/>
        </a:buClr>
        <a:buSzPct val="95000"/>
        <a:buFont typeface="Wingdings" pitchFamily="2" charset="2"/>
        <a:buBlip>
          <a:blip r:embed="rId19"/>
        </a:buBlip>
        <a:defRPr sz="2000">
          <a:solidFill>
            <a:schemeClr val="tx1"/>
          </a:solidFill>
          <a:effectLst>
            <a:outerShdw blurRad="38100" dist="38100" dir="2700000" algn="tl">
              <a:srgbClr val="000000"/>
            </a:outerShdw>
          </a:effectLst>
          <a:latin typeface="+mn-lt"/>
        </a:defRPr>
      </a:lvl5pPr>
      <a:lvl6pPr marL="2570163" indent="-346075" algn="l" rtl="0" eaLnBrk="1" fontAlgn="base" hangingPunct="1">
        <a:lnSpc>
          <a:spcPct val="90000"/>
        </a:lnSpc>
        <a:spcBef>
          <a:spcPct val="30000"/>
        </a:spcBef>
        <a:spcAft>
          <a:spcPct val="0"/>
        </a:spcAft>
        <a:buClr>
          <a:schemeClr val="tx2"/>
        </a:buClr>
        <a:buSzPct val="95000"/>
        <a:buFont typeface="Wingdings" pitchFamily="2" charset="2"/>
        <a:buBlip>
          <a:blip r:embed="rId19"/>
        </a:buBlip>
        <a:defRPr sz="2000">
          <a:solidFill>
            <a:schemeClr val="tx1"/>
          </a:solidFill>
          <a:effectLst>
            <a:outerShdw blurRad="38100" dist="38100" dir="2700000" algn="tl">
              <a:srgbClr val="000000"/>
            </a:outerShdw>
          </a:effectLst>
          <a:latin typeface="+mn-lt"/>
        </a:defRPr>
      </a:lvl6pPr>
      <a:lvl7pPr marL="3027363" indent="-346075" algn="l" rtl="0" eaLnBrk="1" fontAlgn="base" hangingPunct="1">
        <a:lnSpc>
          <a:spcPct val="90000"/>
        </a:lnSpc>
        <a:spcBef>
          <a:spcPct val="30000"/>
        </a:spcBef>
        <a:spcAft>
          <a:spcPct val="0"/>
        </a:spcAft>
        <a:buClr>
          <a:schemeClr val="tx2"/>
        </a:buClr>
        <a:buSzPct val="95000"/>
        <a:buFont typeface="Wingdings" pitchFamily="2" charset="2"/>
        <a:buBlip>
          <a:blip r:embed="rId19"/>
        </a:buBlip>
        <a:defRPr sz="2000">
          <a:solidFill>
            <a:schemeClr val="tx1"/>
          </a:solidFill>
          <a:effectLst>
            <a:outerShdw blurRad="38100" dist="38100" dir="2700000" algn="tl">
              <a:srgbClr val="000000"/>
            </a:outerShdw>
          </a:effectLst>
          <a:latin typeface="+mn-lt"/>
        </a:defRPr>
      </a:lvl7pPr>
      <a:lvl8pPr marL="3484563" indent="-346075" algn="l" rtl="0" eaLnBrk="1" fontAlgn="base" hangingPunct="1">
        <a:lnSpc>
          <a:spcPct val="90000"/>
        </a:lnSpc>
        <a:spcBef>
          <a:spcPct val="30000"/>
        </a:spcBef>
        <a:spcAft>
          <a:spcPct val="0"/>
        </a:spcAft>
        <a:buClr>
          <a:schemeClr val="tx2"/>
        </a:buClr>
        <a:buSzPct val="95000"/>
        <a:buFont typeface="Wingdings" pitchFamily="2" charset="2"/>
        <a:buBlip>
          <a:blip r:embed="rId19"/>
        </a:buBlip>
        <a:defRPr sz="2000">
          <a:solidFill>
            <a:schemeClr val="tx1"/>
          </a:solidFill>
          <a:effectLst>
            <a:outerShdw blurRad="38100" dist="38100" dir="2700000" algn="tl">
              <a:srgbClr val="000000"/>
            </a:outerShdw>
          </a:effectLst>
          <a:latin typeface="+mn-lt"/>
        </a:defRPr>
      </a:lvl8pPr>
      <a:lvl9pPr marL="3941763" indent="-346075" algn="l" rtl="0" eaLnBrk="1" fontAlgn="base" hangingPunct="1">
        <a:lnSpc>
          <a:spcPct val="90000"/>
        </a:lnSpc>
        <a:spcBef>
          <a:spcPct val="30000"/>
        </a:spcBef>
        <a:spcAft>
          <a:spcPct val="0"/>
        </a:spcAft>
        <a:buClr>
          <a:schemeClr val="tx2"/>
        </a:buClr>
        <a:buSzPct val="95000"/>
        <a:buFont typeface="Wingdings" pitchFamily="2" charset="2"/>
        <a:buBlip>
          <a:blip r:embed="rId19"/>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bwMode="auto">
          <a:xfrm>
            <a:off x="1163161" y="2684504"/>
            <a:ext cx="5458734" cy="638908"/>
          </a:xfrm>
          <a:prstGeom prst="flowChartAlternate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1">
                    <a:lumMod val="60000"/>
                    <a:lumOff val="40000"/>
                  </a:schemeClr>
                </a:solidFill>
                <a:effectLst>
                  <a:outerShdw blurRad="38100" dist="38100" dir="2700000" algn="tl">
                    <a:srgbClr val="000000">
                      <a:alpha val="43137"/>
                    </a:srgbClr>
                  </a:outerShdw>
                </a:effectLst>
                <a:latin typeface="Blackadder ITC" pitchFamily="82" charset="0"/>
                <a:cs typeface="B Titr" panose="00000700000000000000" pitchFamily="2" charset="-78"/>
              </a:rPr>
              <a:t>عنوان </a:t>
            </a:r>
            <a:r>
              <a:rPr lang="fa-IR" dirty="0" smtClean="0">
                <a:solidFill>
                  <a:schemeClr val="bg1">
                    <a:lumMod val="60000"/>
                    <a:lumOff val="40000"/>
                  </a:schemeClr>
                </a:solidFill>
                <a:effectLst>
                  <a:outerShdw blurRad="38100" dist="38100" dir="2700000" algn="tl">
                    <a:srgbClr val="000000">
                      <a:alpha val="43137"/>
                    </a:srgbClr>
                  </a:outerShdw>
                </a:effectLst>
                <a:latin typeface="Blackadder ITC" pitchFamily="82" charset="0"/>
                <a:cs typeface="B Titr" panose="00000700000000000000" pitchFamily="2" charset="-78"/>
              </a:rPr>
              <a:t>: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ایکوموس</a:t>
            </a: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 منشور حفاظت از شهرها و مناطق تاریخی</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9" name="Flowchart: Alternate Process 8"/>
          <p:cNvSpPr/>
          <p:nvPr/>
        </p:nvSpPr>
        <p:spPr bwMode="auto">
          <a:xfrm>
            <a:off x="2347143" y="3690785"/>
            <a:ext cx="3657600" cy="638908"/>
          </a:xfrm>
          <a:prstGeom prst="flowChartAlternate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r" rtl="1" fontAlgn="base">
              <a:spcBef>
                <a:spcPct val="0"/>
              </a:spcBef>
              <a:spcAft>
                <a:spcPct val="0"/>
              </a:spcAft>
            </a:pPr>
            <a:r>
              <a:rPr lang="fa-IR" sz="1600" dirty="0" smtClean="0">
                <a:solidFill>
                  <a:schemeClr val="bg1">
                    <a:lumMod val="60000"/>
                    <a:lumOff val="40000"/>
                  </a:schemeClr>
                </a:solidFill>
                <a:effectLst>
                  <a:outerShdw blurRad="38100" dist="38100" dir="2700000" algn="tl">
                    <a:srgbClr val="000000">
                      <a:alpha val="43137"/>
                    </a:srgbClr>
                  </a:outerShdw>
                </a:effectLst>
                <a:latin typeface="Blackadder ITC" pitchFamily="82" charset="0"/>
                <a:cs typeface="B Titr" panose="00000700000000000000" pitchFamily="2" charset="-78"/>
              </a:rPr>
              <a:t>استاد:</a:t>
            </a:r>
            <a:endParaRPr lang="en-US" sz="1600"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0" name="Flowchart: Alternate Process 9"/>
          <p:cNvSpPr/>
          <p:nvPr/>
        </p:nvSpPr>
        <p:spPr bwMode="auto">
          <a:xfrm>
            <a:off x="1141322" y="4797152"/>
            <a:ext cx="3657600" cy="579256"/>
          </a:xfrm>
          <a:prstGeom prst="flowChartAlternate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r" rtl="1" fontAlgn="base">
              <a:spcBef>
                <a:spcPct val="0"/>
              </a:spcBef>
              <a:spcAft>
                <a:spcPct val="0"/>
              </a:spcAft>
            </a:pPr>
            <a:r>
              <a:rPr lang="fa-IR" sz="1600" dirty="0">
                <a:solidFill>
                  <a:schemeClr val="bg1">
                    <a:lumMod val="60000"/>
                    <a:lumOff val="40000"/>
                  </a:schemeClr>
                </a:solidFill>
                <a:effectLst>
                  <a:outerShdw blurRad="38100" dist="38100" dir="2700000" algn="tl">
                    <a:srgbClr val="000000">
                      <a:alpha val="43137"/>
                    </a:srgbClr>
                  </a:outerShdw>
                </a:effectLst>
                <a:latin typeface="Blackadder ITC" pitchFamily="82" charset="0"/>
                <a:cs typeface="B Titr" panose="00000700000000000000" pitchFamily="2" charset="-78"/>
              </a:rPr>
              <a:t>دانشجو</a:t>
            </a:r>
            <a:r>
              <a:rPr lang="fa-IR" sz="1600" dirty="0" smtClean="0">
                <a:solidFill>
                  <a:schemeClr val="bg1">
                    <a:lumMod val="60000"/>
                    <a:lumOff val="40000"/>
                  </a:schemeClr>
                </a:solidFill>
                <a:effectLst>
                  <a:outerShdw blurRad="38100" dist="38100" dir="2700000" algn="tl">
                    <a:srgbClr val="000000">
                      <a:alpha val="43137"/>
                    </a:srgbClr>
                  </a:outerShdw>
                </a:effectLst>
                <a:latin typeface="Blackadder ITC" pitchFamily="82" charset="0"/>
                <a:cs typeface="B Titr" panose="00000700000000000000" pitchFamily="2" charset="-78"/>
              </a:rPr>
              <a:t>:</a:t>
            </a:r>
            <a:endParaRPr lang="en-US" sz="1600"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pic>
        <p:nvPicPr>
          <p:cNvPr id="34" name="Picture 33"/>
          <p:cNvPicPr>
            <a:picLocks noChangeAspect="1"/>
          </p:cNvPicPr>
          <p:nvPr/>
        </p:nvPicPr>
        <p:blipFill>
          <a:blip r:embed="rId3"/>
          <a:stretch>
            <a:fillRect/>
          </a:stretch>
        </p:blipFill>
        <p:spPr>
          <a:xfrm>
            <a:off x="7310446" y="1357298"/>
            <a:ext cx="3933000" cy="38122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Rectangle 1"/>
          <p:cNvSpPr/>
          <p:nvPr/>
        </p:nvSpPr>
        <p:spPr>
          <a:xfrm>
            <a:off x="676291" y="6021288"/>
            <a:ext cx="930062" cy="369332"/>
          </a:xfrm>
          <a:prstGeom prst="rect">
            <a:avLst/>
          </a:prstGeom>
        </p:spPr>
        <p:txBody>
          <a:bodyPr wrap="none">
            <a:spAutoFit/>
          </a:bodyPr>
          <a:lstStyle/>
          <a:p>
            <a:pPr algn="r" rtl="1" fontAlgn="base">
              <a:spcBef>
                <a:spcPct val="0"/>
              </a:spcBef>
              <a:spcAft>
                <a:spcPct val="0"/>
              </a:spcAft>
            </a:pPr>
            <a:r>
              <a:rPr lang="fa-IR" b="1" dirty="0" smtClean="0">
                <a:solidFill>
                  <a:schemeClr val="bg1">
                    <a:lumMod val="60000"/>
                    <a:lumOff val="40000"/>
                  </a:schemeClr>
                </a:solidFill>
                <a:effectLst>
                  <a:outerShdw blurRad="38100" dist="38100" dir="2700000" algn="tl">
                    <a:srgbClr val="000000">
                      <a:alpha val="43137"/>
                    </a:srgbClr>
                  </a:outerShdw>
                </a:effectLst>
                <a:latin typeface="Blackadder ITC" pitchFamily="82" charset="0"/>
                <a:cs typeface="B Nazanin" pitchFamily="2" charset="-78"/>
              </a:rPr>
              <a:t>بهار 1400</a:t>
            </a:r>
            <a:endParaRPr lang="en-US" b="1" dirty="0">
              <a:solidFill>
                <a:schemeClr val="bg1">
                  <a:lumMod val="60000"/>
                  <a:lumOff val="40000"/>
                </a:schemeClr>
              </a:solidFill>
              <a:effectLst>
                <a:outerShdw blurRad="38100" dist="38100" dir="2700000" algn="tl">
                  <a:srgbClr val="000000">
                    <a:alpha val="43137"/>
                  </a:srgbClr>
                </a:outerShdw>
              </a:effectLst>
              <a:latin typeface="Blackadder ITC" pitchFamily="82" charset="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طراحی در بافت های تاريخی | ایران نگری"/>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1027" name="Picture 3" descr="C:\Users\iliya\Dropbox\My PC (iliya-PC)\Desktop\iranwatching-567-1570358267-576168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847" y="414338"/>
            <a:ext cx="11430000" cy="60293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09648" y="1268760"/>
            <a:ext cx="9172704" cy="707886"/>
          </a:xfrm>
          <a:prstGeom prst="rect">
            <a:avLst/>
          </a:prstGeom>
        </p:spPr>
        <p:txBody>
          <a:bodyPr wrap="none">
            <a:spAutoFit/>
          </a:bodyPr>
          <a:lstStyle/>
          <a:p>
            <a:r>
              <a:rPr lang="fa-IR" sz="4000" b="1" dirty="0">
                <a:solidFill>
                  <a:srgbClr val="FFFF00"/>
                </a:solidFill>
                <a:effectLst>
                  <a:outerShdw blurRad="38100" dist="38100" dir="2700000" algn="tl">
                    <a:srgbClr val="000000">
                      <a:alpha val="43137"/>
                    </a:srgbClr>
                  </a:outerShdw>
                </a:effectLst>
                <a:latin typeface="Blackadder ITC" pitchFamily="82" charset="0"/>
                <a:cs typeface="B Nazanin" pitchFamily="2" charset="-78"/>
              </a:rPr>
              <a:t>ایکوموس؛ منشور حفاظت از شهرها و مناطق تاریخی</a:t>
            </a:r>
            <a:endParaRPr lang="fa-IR" sz="4000" b="1" dirty="0">
              <a:solidFill>
                <a:srgbClr val="FFFF00"/>
              </a:solidFill>
              <a:cs typeface="B Nazanin" pitchFamily="2" charset="-78"/>
            </a:endParaRPr>
          </a:p>
        </p:txBody>
      </p:sp>
    </p:spTree>
    <p:extLst>
      <p:ext uri="{BB962C8B-B14F-4D97-AF65-F5344CB8AC3E}">
        <p14:creationId xmlns:p14="http://schemas.microsoft.com/office/powerpoint/2010/main" val="234284082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bwMode="auto">
          <a:xfrm rot="16200000">
            <a:off x="10618117" y="4829172"/>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9" name="Rounded Rectangle 28"/>
          <p:cNvSpPr/>
          <p:nvPr/>
        </p:nvSpPr>
        <p:spPr bwMode="auto">
          <a:xfrm rot="16200000">
            <a:off x="10633748" y="401686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8" name="Rounded Rectangle 27"/>
          <p:cNvSpPr/>
          <p:nvPr/>
        </p:nvSpPr>
        <p:spPr bwMode="auto">
          <a:xfrm rot="16200000">
            <a:off x="10647485" y="331640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7" name="Rounded Rectangle 26"/>
          <p:cNvSpPr/>
          <p:nvPr/>
        </p:nvSpPr>
        <p:spPr bwMode="auto">
          <a:xfrm rot="16200000">
            <a:off x="10630817" y="244511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6" name="Rounded Rectangle 25"/>
          <p:cNvSpPr/>
          <p:nvPr/>
        </p:nvSpPr>
        <p:spPr bwMode="auto">
          <a:xfrm rot="16200000">
            <a:off x="10618117" y="1836251"/>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5" name="Rounded Rectangle 24"/>
          <p:cNvSpPr/>
          <p:nvPr/>
        </p:nvSpPr>
        <p:spPr bwMode="auto">
          <a:xfrm rot="16200000">
            <a:off x="10618117" y="98089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6" name="Rounded Rectangle 5"/>
          <p:cNvSpPr/>
          <p:nvPr/>
        </p:nvSpPr>
        <p:spPr bwMode="auto">
          <a:xfrm>
            <a:off x="10008517" y="430335"/>
            <a:ext cx="1676400" cy="550984"/>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مقدمه</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9" name="Rounded Rectangle 18"/>
          <p:cNvSpPr/>
          <p:nvPr/>
        </p:nvSpPr>
        <p:spPr bwMode="auto">
          <a:xfrm>
            <a:off x="10021217" y="1181100"/>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هدف از سند</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0" name="Rounded Rectangle 19"/>
          <p:cNvSpPr/>
          <p:nvPr/>
        </p:nvSpPr>
        <p:spPr bwMode="auto">
          <a:xfrm>
            <a:off x="10021217" y="1939681"/>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 1</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1" name="Rounded Rectangle 20"/>
          <p:cNvSpPr/>
          <p:nvPr/>
        </p:nvSpPr>
        <p:spPr bwMode="auto">
          <a:xfrm>
            <a:off x="10037885" y="2724638"/>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سند2</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2" name="Rounded Rectangle 21"/>
          <p:cNvSpPr/>
          <p:nvPr/>
        </p:nvSpPr>
        <p:spPr bwMode="auto">
          <a:xfrm>
            <a:off x="10037885" y="348431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سند3</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3" name="Rounded Rectangle 22"/>
          <p:cNvSpPr/>
          <p:nvPr/>
        </p:nvSpPr>
        <p:spPr bwMode="auto">
          <a:xfrm>
            <a:off x="10037885" y="4243992"/>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نتیجه گیری</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4" name="Rounded Rectangle 23"/>
          <p:cNvSpPr/>
          <p:nvPr/>
        </p:nvSpPr>
        <p:spPr bwMode="auto">
          <a:xfrm>
            <a:off x="10037885" y="50150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1" name="Action Button: Return 10">
            <a:hlinkClick r:id="" action="ppaction://hlinkshowjump?jump=lastslideviewed" highlightClick="1"/>
          </p:cNvPr>
          <p:cNvSpPr/>
          <p:nvPr/>
        </p:nvSpPr>
        <p:spPr bwMode="auto">
          <a:xfrm>
            <a:off x="11054802" y="5061926"/>
            <a:ext cx="439615" cy="356821"/>
          </a:xfrm>
          <a:prstGeom prst="actionButtonReturn">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3" name="Action Button: Home 12">
            <a:hlinkClick r:id="" action="ppaction://hlinkshowjump?jump=firstslide" highlightClick="1"/>
          </p:cNvPr>
          <p:cNvSpPr/>
          <p:nvPr/>
        </p:nvSpPr>
        <p:spPr bwMode="auto">
          <a:xfrm>
            <a:off x="10287000" y="5098557"/>
            <a:ext cx="474785" cy="330079"/>
          </a:xfrm>
          <a:prstGeom prst="actionButtonHom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8" name="Rectangle 17"/>
          <p:cNvSpPr/>
          <p:nvPr/>
        </p:nvSpPr>
        <p:spPr bwMode="auto">
          <a:xfrm>
            <a:off x="10596594" y="5857892"/>
            <a:ext cx="500066" cy="428628"/>
          </a:xfrm>
          <a:prstGeom prst="rect">
            <a:avLst/>
          </a:pr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Blackadder ITC" pitchFamily="82" charset="0"/>
              </a:rPr>
              <a:t>  1</a:t>
            </a:r>
          </a:p>
        </p:txBody>
      </p:sp>
      <p:sp>
        <p:nvSpPr>
          <p:cNvPr id="3" name="Rectangle 2"/>
          <p:cNvSpPr/>
          <p:nvPr/>
        </p:nvSpPr>
        <p:spPr>
          <a:xfrm>
            <a:off x="549959" y="661503"/>
            <a:ext cx="9145016" cy="1631216"/>
          </a:xfrm>
          <a:prstGeom prst="rect">
            <a:avLst/>
          </a:prstGeom>
        </p:spPr>
        <p:txBody>
          <a:bodyPr wrap="square">
            <a:spAutoFit/>
          </a:bodyPr>
          <a:lstStyle/>
          <a:p>
            <a:pPr algn="just" rtl="1"/>
            <a:r>
              <a:rPr lang="fa-IR" sz="2000" b="1" dirty="0">
                <a:cs typeface="B Nazanin" pitchFamily="2" charset="-78"/>
              </a:rPr>
              <a:t>شورای بین‌المللی ابنیه و </a:t>
            </a:r>
            <a:r>
              <a:rPr lang="fa-IR" sz="2000" b="1" dirty="0" smtClean="0">
                <a:cs typeface="B Nazanin" pitchFamily="2" charset="-78"/>
              </a:rPr>
              <a:t>محوطه‌ها (</a:t>
            </a:r>
            <a:r>
              <a:rPr lang="en-US" sz="2000" b="1" dirty="0">
                <a:cs typeface="B Nazanin" pitchFamily="2" charset="-78"/>
              </a:rPr>
              <a:t>ICOMOS</a:t>
            </a:r>
            <a:r>
              <a:rPr lang="fa-IR" sz="2000" b="1" dirty="0" smtClean="0">
                <a:cs typeface="B Nazanin" pitchFamily="2" charset="-78"/>
              </a:rPr>
              <a:t>) </a:t>
            </a:r>
            <a:endParaRPr lang="fa-IR" sz="2000" dirty="0" smtClean="0">
              <a:cs typeface="B Nazanin" pitchFamily="2" charset="-78"/>
            </a:endParaRPr>
          </a:p>
          <a:p>
            <a:pPr algn="just" rtl="1"/>
            <a:r>
              <a:rPr lang="en-US" sz="2000" i="1" dirty="0" smtClean="0">
                <a:solidFill>
                  <a:schemeClr val="bg1">
                    <a:lumMod val="60000"/>
                    <a:lumOff val="40000"/>
                  </a:schemeClr>
                </a:solidFill>
                <a:cs typeface="B Nazanin" pitchFamily="2" charset="-78"/>
              </a:rPr>
              <a:t>International </a:t>
            </a:r>
            <a:r>
              <a:rPr lang="en-US" sz="2000" i="1" dirty="0">
                <a:solidFill>
                  <a:schemeClr val="bg1">
                    <a:lumMod val="60000"/>
                    <a:lumOff val="40000"/>
                  </a:schemeClr>
                </a:solidFill>
                <a:cs typeface="B Nazanin" pitchFamily="2" charset="-78"/>
              </a:rPr>
              <a:t>Council on Monuments and </a:t>
            </a:r>
            <a:r>
              <a:rPr lang="en-US" sz="2000" i="1" dirty="0" smtClean="0">
                <a:solidFill>
                  <a:schemeClr val="bg1">
                    <a:lumMod val="60000"/>
                    <a:lumOff val="40000"/>
                  </a:schemeClr>
                </a:solidFill>
                <a:cs typeface="B Nazanin" pitchFamily="2" charset="-78"/>
              </a:rPr>
              <a:t>Sites</a:t>
            </a:r>
            <a:endParaRPr lang="fa-IR" sz="2000" dirty="0" smtClean="0">
              <a:solidFill>
                <a:schemeClr val="bg1">
                  <a:lumMod val="60000"/>
                  <a:lumOff val="40000"/>
                </a:schemeClr>
              </a:solidFill>
              <a:cs typeface="B Nazanin" pitchFamily="2" charset="-78"/>
            </a:endParaRPr>
          </a:p>
          <a:p>
            <a:pPr algn="just" rtl="1"/>
            <a:r>
              <a:rPr lang="fa-IR" sz="2000" b="1" dirty="0" smtClean="0">
                <a:cs typeface="B Nazanin" pitchFamily="2" charset="-78"/>
              </a:rPr>
              <a:t>سازمانی </a:t>
            </a:r>
            <a:r>
              <a:rPr lang="fa-IR" sz="2000" b="1" dirty="0">
                <a:cs typeface="B Nazanin" pitchFamily="2" charset="-78"/>
              </a:rPr>
              <a:t>برای نگهداری و پاسداری از اماکن </a:t>
            </a:r>
            <a:r>
              <a:rPr lang="fa-IR" sz="2000" b="1" dirty="0" smtClean="0">
                <a:cs typeface="B Nazanin" pitchFamily="2" charset="-78"/>
              </a:rPr>
              <a:t>میراث فرهنگی</a:t>
            </a:r>
            <a:r>
              <a:rPr lang="fa-IR" sz="2000" b="1" dirty="0">
                <a:cs typeface="B Nazanin" pitchFamily="2" charset="-78"/>
              </a:rPr>
              <a:t> در سراسر جهان است. در پی‌آمد </a:t>
            </a:r>
            <a:r>
              <a:rPr lang="fa-IR" sz="2000" b="1" dirty="0" smtClean="0">
                <a:cs typeface="B Nazanin" pitchFamily="2" charset="-78"/>
              </a:rPr>
              <a:t>منشور ونیز</a:t>
            </a:r>
            <a:r>
              <a:rPr lang="fa-IR" sz="2000" b="1" dirty="0">
                <a:cs typeface="B Nazanin" pitchFamily="2" charset="-78"/>
              </a:rPr>
              <a:t> در سال ۱۹۶۴، ایکوموس در سال ۱۹۶۵ در </a:t>
            </a:r>
            <a:r>
              <a:rPr lang="fa-IR" sz="2000" b="1" dirty="0" smtClean="0">
                <a:cs typeface="B Nazanin" pitchFamily="2" charset="-78"/>
              </a:rPr>
              <a:t>ورشو</a:t>
            </a:r>
            <a:r>
              <a:rPr lang="fa-IR" sz="2000" b="1" dirty="0">
                <a:cs typeface="B Nazanin" pitchFamily="2" charset="-78"/>
              </a:rPr>
              <a:t> پایه‌گذاری شد تا مشاوری جهت </a:t>
            </a:r>
            <a:r>
              <a:rPr lang="fa-IR" sz="2000" b="1" dirty="0" smtClean="0">
                <a:cs typeface="B Nazanin" pitchFamily="2" charset="-78"/>
              </a:rPr>
              <a:t>یونسکو</a:t>
            </a:r>
            <a:r>
              <a:rPr lang="fa-IR" sz="2000" b="1" dirty="0">
                <a:cs typeface="B Nazanin" pitchFamily="2" charset="-78"/>
              </a:rPr>
              <a:t> در رابطه با </a:t>
            </a:r>
            <a:r>
              <a:rPr lang="fa-IR" sz="2000" b="1" dirty="0" smtClean="0">
                <a:cs typeface="B Nazanin" pitchFamily="2" charset="-78"/>
              </a:rPr>
              <a:t>میراث های جهانی</a:t>
            </a:r>
            <a:r>
              <a:rPr lang="fa-IR" sz="2000" b="1" dirty="0">
                <a:cs typeface="B Nazanin" pitchFamily="2" charset="-78"/>
              </a:rPr>
              <a:t> باشد.</a:t>
            </a:r>
          </a:p>
        </p:txBody>
      </p:sp>
      <p:sp>
        <p:nvSpPr>
          <p:cNvPr id="4" name="Rectangle 3"/>
          <p:cNvSpPr/>
          <p:nvPr/>
        </p:nvSpPr>
        <p:spPr>
          <a:xfrm>
            <a:off x="549959" y="5015035"/>
            <a:ext cx="9145015" cy="1015663"/>
          </a:xfrm>
          <a:prstGeom prst="rect">
            <a:avLst/>
          </a:prstGeom>
        </p:spPr>
        <p:txBody>
          <a:bodyPr wrap="square">
            <a:spAutoFit/>
          </a:bodyPr>
          <a:lstStyle/>
          <a:p>
            <a:pPr marL="342900" indent="-342900" algn="r" rtl="1">
              <a:buFont typeface="Wingdings" pitchFamily="2" charset="2"/>
              <a:buChar char="v"/>
            </a:pPr>
            <a:r>
              <a:rPr lang="fa-IR" sz="2000" b="1" dirty="0" smtClean="0">
                <a:cs typeface="B Nazanin" pitchFamily="2" charset="-78"/>
              </a:rPr>
              <a:t>ایده </a:t>
            </a:r>
            <a:r>
              <a:rPr lang="fa-IR" sz="2000" b="1" dirty="0">
                <a:cs typeface="B Nazanin" pitchFamily="2" charset="-78"/>
              </a:rPr>
              <a:t>تشکیل ایکوموس به کنفرانس آتن در رابطه با مرمت بناهای </a:t>
            </a:r>
            <a:r>
              <a:rPr lang="fa-IR" sz="2000" b="1" dirty="0" smtClean="0">
                <a:cs typeface="B Nazanin" pitchFamily="2" charset="-78"/>
              </a:rPr>
              <a:t>تاریخی&gt;&gt;&gt; </a:t>
            </a:r>
            <a:r>
              <a:rPr lang="fa-IR" sz="2000" b="1" dirty="0" smtClean="0">
                <a:solidFill>
                  <a:schemeClr val="bg1">
                    <a:lumMod val="60000"/>
                    <a:lumOff val="40000"/>
                  </a:schemeClr>
                </a:solidFill>
                <a:cs typeface="B Nazanin" pitchFamily="2" charset="-78"/>
              </a:rPr>
              <a:t>سال 1931</a:t>
            </a:r>
          </a:p>
          <a:p>
            <a:pPr marL="342900" indent="-342900" algn="r" rtl="1">
              <a:buFont typeface="Wingdings" pitchFamily="2" charset="2"/>
              <a:buChar char="v"/>
            </a:pPr>
            <a:r>
              <a:rPr lang="fa-IR" sz="2000" b="1" dirty="0">
                <a:cs typeface="B Nazanin" pitchFamily="2" charset="-78"/>
              </a:rPr>
              <a:t>خط مشی میراث </a:t>
            </a:r>
            <a:r>
              <a:rPr lang="fa-IR" sz="2000" b="1" dirty="0" smtClean="0">
                <a:cs typeface="B Nazanin" pitchFamily="2" charset="-78"/>
              </a:rPr>
              <a:t>بین‌المللی در منشور آتن&gt;&gt;&gt; </a:t>
            </a:r>
            <a:r>
              <a:rPr lang="fa-IR" sz="2000" b="1" dirty="0" smtClean="0">
                <a:solidFill>
                  <a:schemeClr val="bg1">
                    <a:lumMod val="60000"/>
                    <a:lumOff val="40000"/>
                  </a:schemeClr>
                </a:solidFill>
                <a:cs typeface="B Nazanin" pitchFamily="2" charset="-78"/>
              </a:rPr>
              <a:t>سال 1931</a:t>
            </a:r>
          </a:p>
          <a:p>
            <a:pPr marL="342900" indent="-342900" algn="r" rtl="1">
              <a:buFont typeface="Wingdings" pitchFamily="2" charset="2"/>
              <a:buChar char="v"/>
            </a:pPr>
            <a:r>
              <a:rPr lang="fa-IR" sz="2000" b="1" dirty="0" smtClean="0">
                <a:cs typeface="B Nazanin" pitchFamily="2" charset="-78"/>
              </a:rPr>
              <a:t>تصویب 13 قطعنامه در دومین </a:t>
            </a:r>
            <a:r>
              <a:rPr lang="fa-IR" sz="2000" b="1" dirty="0">
                <a:cs typeface="B Nazanin" pitchFamily="2" charset="-78"/>
              </a:rPr>
              <a:t>همایش معماران و متخصصین بناهای </a:t>
            </a:r>
            <a:r>
              <a:rPr lang="fa-IR" sz="2000" b="1" dirty="0" smtClean="0">
                <a:cs typeface="B Nazanin" pitchFamily="2" charset="-78"/>
              </a:rPr>
              <a:t>تاریخی شهر ونیز&gt;&gt;&gt; </a:t>
            </a:r>
            <a:r>
              <a:rPr lang="fa-IR" sz="2000" b="1" dirty="0" smtClean="0">
                <a:solidFill>
                  <a:schemeClr val="bg1">
                    <a:lumMod val="60000"/>
                    <a:lumOff val="40000"/>
                  </a:schemeClr>
                </a:solidFill>
                <a:cs typeface="B Nazanin" pitchFamily="2" charset="-78"/>
              </a:rPr>
              <a:t>سال 1964</a:t>
            </a:r>
          </a:p>
        </p:txBody>
      </p:sp>
      <p:pic>
        <p:nvPicPr>
          <p:cNvPr id="1026" name="Picture 2" descr="آشنایی با ایکوموس - همشهری آنلای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406173">
            <a:off x="1342784" y="2143302"/>
            <a:ext cx="4926098" cy="2629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47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bwMode="auto">
          <a:xfrm rot="16200000">
            <a:off x="10618117" y="4829172"/>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9" name="Rounded Rectangle 28"/>
          <p:cNvSpPr/>
          <p:nvPr/>
        </p:nvSpPr>
        <p:spPr bwMode="auto">
          <a:xfrm rot="16200000">
            <a:off x="10633748" y="401686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8" name="Rounded Rectangle 27"/>
          <p:cNvSpPr/>
          <p:nvPr/>
        </p:nvSpPr>
        <p:spPr bwMode="auto">
          <a:xfrm rot="16200000">
            <a:off x="10647485" y="331640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7" name="Rounded Rectangle 26"/>
          <p:cNvSpPr/>
          <p:nvPr/>
        </p:nvSpPr>
        <p:spPr bwMode="auto">
          <a:xfrm rot="16200000">
            <a:off x="10630817" y="244511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6" name="Rounded Rectangle 25"/>
          <p:cNvSpPr/>
          <p:nvPr/>
        </p:nvSpPr>
        <p:spPr bwMode="auto">
          <a:xfrm rot="16200000">
            <a:off x="10618117" y="1836251"/>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5" name="Rounded Rectangle 24"/>
          <p:cNvSpPr/>
          <p:nvPr/>
        </p:nvSpPr>
        <p:spPr bwMode="auto">
          <a:xfrm rot="16200000">
            <a:off x="10618117" y="98089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6" name="Rounded Rectangle 5"/>
          <p:cNvSpPr/>
          <p:nvPr/>
        </p:nvSpPr>
        <p:spPr bwMode="auto">
          <a:xfrm>
            <a:off x="10008517" y="4303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مقدمه</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9" name="Rounded Rectangle 18"/>
          <p:cNvSpPr/>
          <p:nvPr/>
        </p:nvSpPr>
        <p:spPr bwMode="auto">
          <a:xfrm>
            <a:off x="10021217" y="1181100"/>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هدف از سند</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0" name="Rounded Rectangle 19"/>
          <p:cNvSpPr/>
          <p:nvPr/>
        </p:nvSpPr>
        <p:spPr bwMode="auto">
          <a:xfrm>
            <a:off x="10021217" y="1939681"/>
            <a:ext cx="1676400" cy="550984"/>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سند1</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1" name="Rounded Rectangle 20"/>
          <p:cNvSpPr/>
          <p:nvPr/>
        </p:nvSpPr>
        <p:spPr bwMode="auto">
          <a:xfrm>
            <a:off x="10037885" y="2724638"/>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سند2</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2" name="Rounded Rectangle 21"/>
          <p:cNvSpPr/>
          <p:nvPr/>
        </p:nvSpPr>
        <p:spPr bwMode="auto">
          <a:xfrm>
            <a:off x="10037885" y="348431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سند3</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3" name="Rounded Rectangle 22"/>
          <p:cNvSpPr/>
          <p:nvPr/>
        </p:nvSpPr>
        <p:spPr bwMode="auto">
          <a:xfrm>
            <a:off x="10037885" y="4243992"/>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نتیجه گیری</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4" name="Rounded Rectangle 23"/>
          <p:cNvSpPr/>
          <p:nvPr/>
        </p:nvSpPr>
        <p:spPr bwMode="auto">
          <a:xfrm>
            <a:off x="10037885" y="50150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1" name="Action Button: Return 10">
            <a:hlinkClick r:id="" action="ppaction://hlinkshowjump?jump=lastslideviewed" highlightClick="1"/>
          </p:cNvPr>
          <p:cNvSpPr/>
          <p:nvPr/>
        </p:nvSpPr>
        <p:spPr bwMode="auto">
          <a:xfrm>
            <a:off x="11054802" y="5061926"/>
            <a:ext cx="439615" cy="356821"/>
          </a:xfrm>
          <a:prstGeom prst="actionButtonReturn">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3" name="Action Button: Home 12">
            <a:hlinkClick r:id="" action="ppaction://hlinkshowjump?jump=firstslide" highlightClick="1"/>
          </p:cNvPr>
          <p:cNvSpPr/>
          <p:nvPr/>
        </p:nvSpPr>
        <p:spPr bwMode="auto">
          <a:xfrm>
            <a:off x="10287000" y="5098557"/>
            <a:ext cx="474785" cy="330079"/>
          </a:xfrm>
          <a:prstGeom prst="actionButtonHom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8" name="Rectangle 17"/>
          <p:cNvSpPr/>
          <p:nvPr/>
        </p:nvSpPr>
        <p:spPr bwMode="auto">
          <a:xfrm>
            <a:off x="10596594" y="5857892"/>
            <a:ext cx="500066" cy="428628"/>
          </a:xfrm>
          <a:prstGeom prst="rect">
            <a:avLst/>
          </a:pr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Blackadder ITC" pitchFamily="82" charset="0"/>
              </a:rPr>
              <a:t>  5</a:t>
            </a:r>
          </a:p>
        </p:txBody>
      </p:sp>
      <p:graphicFrame>
        <p:nvGraphicFramePr>
          <p:cNvPr id="3" name="Diagram 2"/>
          <p:cNvGraphicFramePr/>
          <p:nvPr>
            <p:extLst>
              <p:ext uri="{D42A27DB-BD31-4B8C-83A1-F6EECF244321}">
                <p14:modId xmlns:p14="http://schemas.microsoft.com/office/powerpoint/2010/main" val="408001793"/>
              </p:ext>
            </p:extLst>
          </p:nvPr>
        </p:nvGraphicFramePr>
        <p:xfrm>
          <a:off x="479376" y="0"/>
          <a:ext cx="9145016" cy="6741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757536" y="3114983"/>
            <a:ext cx="1877437" cy="369332"/>
          </a:xfrm>
          <a:prstGeom prst="rect">
            <a:avLst/>
          </a:prstGeom>
        </p:spPr>
        <p:txBody>
          <a:bodyPr wrap="none">
            <a:spAutoFit/>
          </a:bodyPr>
          <a:lstStyle/>
          <a:p>
            <a:pPr algn="ctr" rtl="1" fontAlgn="base">
              <a:spcBef>
                <a:spcPct val="0"/>
              </a:spcBef>
              <a:spcAft>
                <a:spcPct val="0"/>
              </a:spcAft>
            </a:pP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1- معیارهای </a:t>
            </a: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عمومی</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Tree>
    <p:extLst>
      <p:ext uri="{BB962C8B-B14F-4D97-AF65-F5344CB8AC3E}">
        <p14:creationId xmlns:p14="http://schemas.microsoft.com/office/powerpoint/2010/main" val="1319613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bwMode="auto">
          <a:xfrm rot="16200000">
            <a:off x="10618117" y="4829172"/>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9" name="Rounded Rectangle 28"/>
          <p:cNvSpPr/>
          <p:nvPr/>
        </p:nvSpPr>
        <p:spPr bwMode="auto">
          <a:xfrm rot="16200000">
            <a:off x="10633748" y="401686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8" name="Rounded Rectangle 27"/>
          <p:cNvSpPr/>
          <p:nvPr/>
        </p:nvSpPr>
        <p:spPr bwMode="auto">
          <a:xfrm rot="16200000">
            <a:off x="10647485" y="331640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7" name="Rounded Rectangle 26"/>
          <p:cNvSpPr/>
          <p:nvPr/>
        </p:nvSpPr>
        <p:spPr bwMode="auto">
          <a:xfrm rot="16200000">
            <a:off x="10630817" y="244511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6" name="Rounded Rectangle 25"/>
          <p:cNvSpPr/>
          <p:nvPr/>
        </p:nvSpPr>
        <p:spPr bwMode="auto">
          <a:xfrm rot="16200000">
            <a:off x="10618117" y="1836251"/>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5" name="Rounded Rectangle 24"/>
          <p:cNvSpPr/>
          <p:nvPr/>
        </p:nvSpPr>
        <p:spPr bwMode="auto">
          <a:xfrm rot="16200000">
            <a:off x="10618117" y="98089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6" name="Rounded Rectangle 5"/>
          <p:cNvSpPr/>
          <p:nvPr/>
        </p:nvSpPr>
        <p:spPr bwMode="auto">
          <a:xfrm>
            <a:off x="10008517" y="4303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مقدمه</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9" name="Rounded Rectangle 18"/>
          <p:cNvSpPr/>
          <p:nvPr/>
        </p:nvSpPr>
        <p:spPr bwMode="auto">
          <a:xfrm>
            <a:off x="10021217" y="1181100"/>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هدف از سند</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0" name="Rounded Rectangle 19"/>
          <p:cNvSpPr/>
          <p:nvPr/>
        </p:nvSpPr>
        <p:spPr bwMode="auto">
          <a:xfrm>
            <a:off x="10021217" y="1939681"/>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سند1</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1" name="Rounded Rectangle 20"/>
          <p:cNvSpPr/>
          <p:nvPr/>
        </p:nvSpPr>
        <p:spPr bwMode="auto">
          <a:xfrm>
            <a:off x="10037885" y="2724638"/>
            <a:ext cx="1676400" cy="550984"/>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سند2</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2" name="Rounded Rectangle 21"/>
          <p:cNvSpPr/>
          <p:nvPr/>
        </p:nvSpPr>
        <p:spPr bwMode="auto">
          <a:xfrm>
            <a:off x="10037885" y="348431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سند3</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3" name="Rounded Rectangle 22"/>
          <p:cNvSpPr/>
          <p:nvPr/>
        </p:nvSpPr>
        <p:spPr bwMode="auto">
          <a:xfrm>
            <a:off x="10037885" y="4243992"/>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نتیجه گیری</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4" name="Rounded Rectangle 23"/>
          <p:cNvSpPr/>
          <p:nvPr/>
        </p:nvSpPr>
        <p:spPr bwMode="auto">
          <a:xfrm>
            <a:off x="10037885" y="50150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1" name="Action Button: Return 10">
            <a:hlinkClick r:id="" action="ppaction://hlinkshowjump?jump=lastslideviewed" highlightClick="1"/>
          </p:cNvPr>
          <p:cNvSpPr/>
          <p:nvPr/>
        </p:nvSpPr>
        <p:spPr bwMode="auto">
          <a:xfrm>
            <a:off x="11054802" y="5061926"/>
            <a:ext cx="439615" cy="356821"/>
          </a:xfrm>
          <a:prstGeom prst="actionButtonReturn">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3" name="Action Button: Home 12">
            <a:hlinkClick r:id="" action="ppaction://hlinkshowjump?jump=firstslide" highlightClick="1"/>
          </p:cNvPr>
          <p:cNvSpPr/>
          <p:nvPr/>
        </p:nvSpPr>
        <p:spPr bwMode="auto">
          <a:xfrm>
            <a:off x="10287000" y="5098557"/>
            <a:ext cx="474785" cy="330079"/>
          </a:xfrm>
          <a:prstGeom prst="actionButtonHom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8" name="Rectangle 17"/>
          <p:cNvSpPr/>
          <p:nvPr/>
        </p:nvSpPr>
        <p:spPr bwMode="auto">
          <a:xfrm>
            <a:off x="10596594" y="5857892"/>
            <a:ext cx="500066" cy="428628"/>
          </a:xfrm>
          <a:prstGeom prst="rect">
            <a:avLst/>
          </a:pr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Blackadder ITC" pitchFamily="82" charset="0"/>
              </a:rPr>
              <a:t>  7</a:t>
            </a:r>
          </a:p>
        </p:txBody>
      </p:sp>
      <p:sp>
        <p:nvSpPr>
          <p:cNvPr id="3" name="Rectangle 2"/>
          <p:cNvSpPr/>
          <p:nvPr/>
        </p:nvSpPr>
        <p:spPr>
          <a:xfrm>
            <a:off x="7097847" y="366828"/>
            <a:ext cx="2693366" cy="461665"/>
          </a:xfrm>
          <a:prstGeom prst="rect">
            <a:avLst/>
          </a:prstGeom>
        </p:spPr>
        <p:txBody>
          <a:bodyPr wrap="none">
            <a:spAutoFit/>
          </a:bodyPr>
          <a:lstStyle/>
          <a:p>
            <a:r>
              <a:rPr lang="fa-IR" sz="2400" b="1" dirty="0" smtClean="0">
                <a:solidFill>
                  <a:srgbClr val="FFFF00"/>
                </a:solidFill>
                <a:cs typeface="B Nazanin" pitchFamily="2" charset="-78"/>
              </a:rPr>
              <a:t>2- تحقیقات </a:t>
            </a:r>
            <a:r>
              <a:rPr lang="fa-IR" sz="2400" b="1" dirty="0">
                <a:solidFill>
                  <a:srgbClr val="FFFF00"/>
                </a:solidFill>
                <a:cs typeface="B Nazanin" pitchFamily="2" charset="-78"/>
              </a:rPr>
              <a:t>و تشخیص</a:t>
            </a:r>
          </a:p>
        </p:txBody>
      </p:sp>
      <p:sp>
        <p:nvSpPr>
          <p:cNvPr id="5" name="Rectangle 4"/>
          <p:cNvSpPr/>
          <p:nvPr/>
        </p:nvSpPr>
        <p:spPr>
          <a:xfrm>
            <a:off x="500012" y="1057093"/>
            <a:ext cx="9311836" cy="5047536"/>
          </a:xfrm>
          <a:prstGeom prst="rect">
            <a:avLst/>
          </a:prstGeom>
        </p:spPr>
        <p:txBody>
          <a:bodyPr wrap="square">
            <a:spAutoFit/>
          </a:bodyPr>
          <a:lstStyle/>
          <a:p>
            <a:pPr algn="just"/>
            <a:r>
              <a:rPr lang="en-US" sz="1400" b="1" dirty="0">
                <a:cs typeface="B Nazanin" pitchFamily="2" charset="-78"/>
              </a:rPr>
              <a:t>2.1 Usually a multidisciplinary team, to be determined in relation to the type and the scale of the problem, should work together from the first steps of a study - as in the initial survey of the site and the preparation of the investigation programme.</a:t>
            </a:r>
          </a:p>
          <a:p>
            <a:pPr algn="just" rtl="1"/>
            <a:r>
              <a:rPr lang="fa-IR" sz="1400" b="1" dirty="0" smtClean="0">
                <a:solidFill>
                  <a:schemeClr val="accent1">
                    <a:lumMod val="75000"/>
                  </a:schemeClr>
                </a:solidFill>
                <a:cs typeface="B Nazanin" pitchFamily="2" charset="-78"/>
              </a:rPr>
              <a:t>1.2معمولاً </a:t>
            </a:r>
            <a:r>
              <a:rPr lang="fa-IR" sz="1400" b="1" dirty="0">
                <a:solidFill>
                  <a:schemeClr val="accent1">
                    <a:lumMod val="75000"/>
                  </a:schemeClr>
                </a:solidFill>
                <a:cs typeface="B Nazanin" pitchFamily="2" charset="-78"/>
              </a:rPr>
              <a:t>یک تیم چند رشته ای ، که باید در رابطه با نوع و مقیاس مشکل تعیین شود ، باید از اولین مراحل مطالعه با هم کار کنند - مانند بررسی اولیه سایت و تهیه برنامه تحقیق. </a:t>
            </a:r>
            <a:endParaRPr lang="fa-IR" sz="1400" b="1" dirty="0" smtClean="0">
              <a:solidFill>
                <a:schemeClr val="accent1">
                  <a:lumMod val="75000"/>
                </a:schemeClr>
              </a:solidFill>
              <a:cs typeface="B Nazanin" pitchFamily="2" charset="-78"/>
            </a:endParaRPr>
          </a:p>
          <a:p>
            <a:pPr algn="just" rtl="1"/>
            <a:endParaRPr lang="en-US" sz="1400" b="1" dirty="0">
              <a:cs typeface="B Nazanin" pitchFamily="2" charset="-78"/>
            </a:endParaRPr>
          </a:p>
          <a:p>
            <a:pPr algn="just"/>
            <a:r>
              <a:rPr lang="en-US" sz="1400" b="1" dirty="0">
                <a:cs typeface="B Nazanin" pitchFamily="2" charset="-78"/>
              </a:rPr>
              <a:t>2.2 Data and information should first be processed approximately, to establish a </a:t>
            </a:r>
            <a:r>
              <a:rPr lang="en-US" sz="1400" b="1" dirty="0" smtClean="0">
                <a:cs typeface="B Nazanin" pitchFamily="2" charset="-78"/>
              </a:rPr>
              <a:t>more comprehensive </a:t>
            </a:r>
            <a:r>
              <a:rPr lang="en-US" sz="1400" b="1" dirty="0">
                <a:cs typeface="B Nazanin" pitchFamily="2" charset="-78"/>
              </a:rPr>
              <a:t>plan of activities in proportion to the real problems of the structures.</a:t>
            </a:r>
          </a:p>
          <a:p>
            <a:pPr algn="just" rtl="1"/>
            <a:r>
              <a:rPr lang="fa-IR" sz="1400" b="1" dirty="0" smtClean="0">
                <a:solidFill>
                  <a:schemeClr val="accent1">
                    <a:lumMod val="75000"/>
                  </a:schemeClr>
                </a:solidFill>
                <a:cs typeface="B Nazanin" pitchFamily="2" charset="-78"/>
              </a:rPr>
              <a:t>2.2ابتدا </a:t>
            </a:r>
            <a:r>
              <a:rPr lang="fa-IR" sz="1400" b="1" dirty="0">
                <a:solidFill>
                  <a:schemeClr val="accent1">
                    <a:lumMod val="75000"/>
                  </a:schemeClr>
                </a:solidFill>
                <a:cs typeface="B Nazanin" pitchFamily="2" charset="-78"/>
              </a:rPr>
              <a:t>داده ها و اطلاعات باید تقریباً پردازش شوند تا اطلاعات بیشتری ایجاد شود برنامه جامع فعالیتها متناسب با مشکلات واقعی سازه </a:t>
            </a:r>
            <a:r>
              <a:rPr lang="fa-IR" sz="1400" b="1" dirty="0" smtClean="0">
                <a:solidFill>
                  <a:schemeClr val="accent1">
                    <a:lumMod val="75000"/>
                  </a:schemeClr>
                </a:solidFill>
                <a:cs typeface="B Nazanin" pitchFamily="2" charset="-78"/>
              </a:rPr>
              <a:t>ها.</a:t>
            </a:r>
          </a:p>
          <a:p>
            <a:pPr algn="just" rtl="1"/>
            <a:endParaRPr lang="en-US" sz="1400" b="1" dirty="0">
              <a:cs typeface="B Nazanin" pitchFamily="2" charset="-78"/>
            </a:endParaRPr>
          </a:p>
          <a:p>
            <a:pPr algn="just"/>
            <a:r>
              <a:rPr lang="en-US" sz="1400" b="1" dirty="0">
                <a:cs typeface="B Nazanin" pitchFamily="2" charset="-78"/>
              </a:rPr>
              <a:t>2.3 A full understanding of the structural and material characteristics is required </a:t>
            </a:r>
            <a:r>
              <a:rPr lang="en-US" sz="1400" b="1" dirty="0" smtClean="0">
                <a:cs typeface="B Nazanin" pitchFamily="2" charset="-78"/>
              </a:rPr>
              <a:t>in conservation </a:t>
            </a:r>
            <a:r>
              <a:rPr lang="en-US" sz="1400" b="1" dirty="0">
                <a:cs typeface="B Nazanin" pitchFamily="2" charset="-78"/>
              </a:rPr>
              <a:t>practice. Information is essential on the structure in its original </a:t>
            </a:r>
            <a:r>
              <a:rPr lang="en-US" sz="1400" b="1" dirty="0" smtClean="0">
                <a:cs typeface="B Nazanin" pitchFamily="2" charset="-78"/>
              </a:rPr>
              <a:t>and earlier </a:t>
            </a:r>
            <a:r>
              <a:rPr lang="en-US" sz="1400" b="1" dirty="0">
                <a:cs typeface="B Nazanin" pitchFamily="2" charset="-78"/>
              </a:rPr>
              <a:t>states, on the techniques that were used in the construction, on the </a:t>
            </a:r>
            <a:r>
              <a:rPr lang="en-US" sz="1400" b="1" dirty="0" smtClean="0">
                <a:cs typeface="B Nazanin" pitchFamily="2" charset="-78"/>
              </a:rPr>
              <a:t>alterations and </a:t>
            </a:r>
            <a:r>
              <a:rPr lang="en-US" sz="1400" b="1" dirty="0">
                <a:cs typeface="B Nazanin" pitchFamily="2" charset="-78"/>
              </a:rPr>
              <a:t>their effects, on the phenomena that have occurred, and, finally, on its </a:t>
            </a:r>
            <a:r>
              <a:rPr lang="en-US" sz="1400" b="1" dirty="0" smtClean="0">
                <a:cs typeface="B Nazanin" pitchFamily="2" charset="-78"/>
              </a:rPr>
              <a:t>present state</a:t>
            </a:r>
            <a:r>
              <a:rPr lang="en-US" sz="1400" b="1" dirty="0">
                <a:cs typeface="B Nazanin" pitchFamily="2" charset="-78"/>
              </a:rPr>
              <a:t>.</a:t>
            </a:r>
          </a:p>
          <a:p>
            <a:pPr algn="just" rtl="1"/>
            <a:r>
              <a:rPr lang="fa-IR" sz="1400" b="1" dirty="0" smtClean="0">
                <a:solidFill>
                  <a:schemeClr val="accent1">
                    <a:lumMod val="75000"/>
                  </a:schemeClr>
                </a:solidFill>
                <a:cs typeface="B Nazanin" pitchFamily="2" charset="-78"/>
              </a:rPr>
              <a:t>3.2درک </a:t>
            </a:r>
            <a:r>
              <a:rPr lang="fa-IR" sz="1400" b="1" dirty="0">
                <a:solidFill>
                  <a:schemeClr val="accent1">
                    <a:lumMod val="75000"/>
                  </a:schemeClr>
                </a:solidFill>
                <a:cs typeface="B Nazanin" pitchFamily="2" charset="-78"/>
              </a:rPr>
              <a:t>کامل از مشخصات ساختاری و مواد در مورد نیاز است عمل حفاظت. اطلاعات در ساختار اصلی و اصلی آن ضروری </a:t>
            </a:r>
            <a:r>
              <a:rPr lang="fa-IR" sz="1400" b="1" dirty="0" smtClean="0">
                <a:solidFill>
                  <a:schemeClr val="accent1">
                    <a:lumMod val="75000"/>
                  </a:schemeClr>
                </a:solidFill>
                <a:cs typeface="B Nazanin" pitchFamily="2" charset="-78"/>
              </a:rPr>
              <a:t>است.کشورهای </a:t>
            </a:r>
            <a:r>
              <a:rPr lang="fa-IR" sz="1400" b="1" dirty="0">
                <a:solidFill>
                  <a:schemeClr val="accent1">
                    <a:lumMod val="75000"/>
                  </a:schemeClr>
                </a:solidFill>
                <a:cs typeface="B Nazanin" pitchFamily="2" charset="-78"/>
              </a:rPr>
              <a:t>قبلی ، در مورد تکنیک هایی که در ساخت و ساز استفاده شده است ، در تغییرات و تأثیرات آنها ، بر پدیده های رخ داده ، و سرانجام ، در حال حاضر دولت </a:t>
            </a:r>
            <a:r>
              <a:rPr lang="en-US" sz="1400" b="1" dirty="0" smtClean="0">
                <a:solidFill>
                  <a:schemeClr val="accent1">
                    <a:lumMod val="75000"/>
                  </a:schemeClr>
                </a:solidFill>
                <a:cs typeface="B Nazanin" pitchFamily="2" charset="-78"/>
              </a:rPr>
              <a:t>.</a:t>
            </a:r>
            <a:endParaRPr lang="fa-IR" sz="1400" b="1" dirty="0" smtClean="0">
              <a:solidFill>
                <a:schemeClr val="accent1">
                  <a:lumMod val="75000"/>
                </a:schemeClr>
              </a:solidFill>
              <a:cs typeface="B Nazanin" pitchFamily="2" charset="-78"/>
            </a:endParaRPr>
          </a:p>
          <a:p>
            <a:pPr algn="just" rtl="1"/>
            <a:endParaRPr lang="en-US" sz="1400" b="1" dirty="0">
              <a:cs typeface="B Nazanin" pitchFamily="2" charset="-78"/>
            </a:endParaRPr>
          </a:p>
          <a:p>
            <a:pPr algn="just"/>
            <a:r>
              <a:rPr lang="en-US" sz="1400" b="1" dirty="0">
                <a:cs typeface="B Nazanin" pitchFamily="2" charset="-78"/>
              </a:rPr>
              <a:t>2.4 In archaeological sites specific problems may be posed because structures have to be stabilised during excavation when knowledge is not yet complete. The </a:t>
            </a:r>
            <a:r>
              <a:rPr lang="en-US" sz="1400" b="1" dirty="0" smtClean="0">
                <a:cs typeface="B Nazanin" pitchFamily="2" charset="-78"/>
              </a:rPr>
              <a:t>structural responses </a:t>
            </a:r>
            <a:r>
              <a:rPr lang="en-US" sz="1400" b="1" dirty="0">
                <a:cs typeface="B Nazanin" pitchFamily="2" charset="-78"/>
              </a:rPr>
              <a:t>to a “rediscovered” building may be completely different from those to </a:t>
            </a:r>
            <a:r>
              <a:rPr lang="en-US" sz="1400" b="1" dirty="0" smtClean="0">
                <a:cs typeface="B Nazanin" pitchFamily="2" charset="-78"/>
              </a:rPr>
              <a:t>an ”exposed</a:t>
            </a:r>
            <a:r>
              <a:rPr lang="en-US" sz="1400" b="1" dirty="0">
                <a:cs typeface="B Nazanin" pitchFamily="2" charset="-78"/>
              </a:rPr>
              <a:t>” building. Urgent site-structural-solutions, required to stabilise the </a:t>
            </a:r>
            <a:r>
              <a:rPr lang="en-US" sz="1400" b="1" dirty="0" smtClean="0">
                <a:cs typeface="B Nazanin" pitchFamily="2" charset="-78"/>
              </a:rPr>
              <a:t>structure as </a:t>
            </a:r>
            <a:r>
              <a:rPr lang="en-US" sz="1400" b="1" dirty="0">
                <a:cs typeface="B Nazanin" pitchFamily="2" charset="-78"/>
              </a:rPr>
              <a:t>it is being excavated, should not compromise the complete building’s concept </a:t>
            </a:r>
            <a:r>
              <a:rPr lang="en-US" sz="1400" b="1" dirty="0" smtClean="0">
                <a:cs typeface="B Nazanin" pitchFamily="2" charset="-78"/>
              </a:rPr>
              <a:t>form and </a:t>
            </a:r>
            <a:r>
              <a:rPr lang="en-US" sz="1400" b="1" dirty="0">
                <a:cs typeface="B Nazanin" pitchFamily="2" charset="-78"/>
              </a:rPr>
              <a:t>use.</a:t>
            </a:r>
          </a:p>
          <a:p>
            <a:pPr algn="just" rtl="1"/>
            <a:r>
              <a:rPr lang="fa-IR" sz="1400" b="1" dirty="0" smtClean="0">
                <a:solidFill>
                  <a:schemeClr val="accent1">
                    <a:lumMod val="75000"/>
                  </a:schemeClr>
                </a:solidFill>
                <a:cs typeface="B Nazanin" pitchFamily="2" charset="-78"/>
              </a:rPr>
              <a:t>4.2در </a:t>
            </a:r>
            <a:r>
              <a:rPr lang="fa-IR" sz="1400" b="1" dirty="0">
                <a:solidFill>
                  <a:schemeClr val="accent1">
                    <a:lumMod val="75000"/>
                  </a:schemeClr>
                </a:solidFill>
                <a:cs typeface="B Nazanin" pitchFamily="2" charset="-78"/>
              </a:rPr>
              <a:t>محوطه های باستانی ممکن است مشکلات خاصی ایجاد شود زیرا سازه ها باید وجود داشته باشند هنگامی که دانش هنوز کامل نیست ، هنگام حفاری تثبیت می شود. ساختاری پاسخ به یک ساختمان "کشف شده" ممکن است کاملاً متفاوت از آن </a:t>
            </a:r>
            <a:r>
              <a:rPr lang="fa-IR" sz="1400" b="1" dirty="0" smtClean="0">
                <a:solidFill>
                  <a:schemeClr val="accent1">
                    <a:lumMod val="75000"/>
                  </a:schemeClr>
                </a:solidFill>
                <a:cs typeface="B Nazanin" pitchFamily="2" charset="-78"/>
              </a:rPr>
              <a:t>باش</a:t>
            </a:r>
            <a:r>
              <a:rPr lang="fa-IR" sz="1400" b="1" dirty="0">
                <a:solidFill>
                  <a:schemeClr val="accent1">
                    <a:lumMod val="75000"/>
                  </a:schemeClr>
                </a:solidFill>
                <a:cs typeface="B Nazanin" pitchFamily="2" charset="-78"/>
              </a:rPr>
              <a:t> " </a:t>
            </a:r>
            <a:r>
              <a:rPr lang="fa-IR" sz="1400" b="1" dirty="0" smtClean="0">
                <a:solidFill>
                  <a:schemeClr val="accent1">
                    <a:lumMod val="75000"/>
                  </a:schemeClr>
                </a:solidFill>
                <a:cs typeface="B Nazanin" pitchFamily="2" charset="-78"/>
              </a:rPr>
              <a:t>در </a:t>
            </a:r>
            <a:r>
              <a:rPr lang="fa-IR" sz="1400" b="1" dirty="0">
                <a:solidFill>
                  <a:schemeClr val="accent1">
                    <a:lumMod val="75000"/>
                  </a:schemeClr>
                </a:solidFill>
                <a:cs typeface="B Nazanin" pitchFamily="2" charset="-78"/>
              </a:rPr>
              <a:t>معرض" ساختمان. محلولهای سازه ای - فوری ، مورد نیاز برای تثبیت ساختارهمانطور که در حال حفاری است ، نباید فرم کامل مفهوم ساختمان را به خطر بیندازد و استفاده </a:t>
            </a:r>
            <a:r>
              <a:rPr lang="fa-IR" sz="1400" b="1" dirty="0" smtClean="0">
                <a:solidFill>
                  <a:schemeClr val="accent1">
                    <a:lumMod val="75000"/>
                  </a:schemeClr>
                </a:solidFill>
                <a:cs typeface="B Nazanin" pitchFamily="2" charset="-78"/>
              </a:rPr>
              <a:t>کنید.</a:t>
            </a:r>
            <a:endParaRPr lang="en-US" sz="1400" b="1" dirty="0">
              <a:solidFill>
                <a:schemeClr val="accent1">
                  <a:lumMod val="75000"/>
                </a:schemeClr>
              </a:solidFill>
              <a:cs typeface="B Nazanin" pitchFamily="2" charset="-78"/>
            </a:endParaRPr>
          </a:p>
        </p:txBody>
      </p:sp>
    </p:spTree>
    <p:extLst>
      <p:ext uri="{BB962C8B-B14F-4D97-AF65-F5344CB8AC3E}">
        <p14:creationId xmlns:p14="http://schemas.microsoft.com/office/powerpoint/2010/main" val="29606427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 calcmode="lin" valueType="num">
                                      <p:cBhvr additive="base">
                                        <p:cTn id="3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 calcmode="lin" valueType="num">
                                      <p:cBhvr additive="base">
                                        <p:cTn id="4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alphaModFix amt="60000"/>
            <a:lum/>
          </a:blip>
          <a:srcRect/>
          <a:stretch>
            <a:fillRect t="-9000" b="-9000"/>
          </a:stretch>
        </a:blipFill>
        <a:effectLst/>
      </p:bgPr>
    </p:bg>
    <p:spTree>
      <p:nvGrpSpPr>
        <p:cNvPr id="1" name=""/>
        <p:cNvGrpSpPr/>
        <p:nvPr/>
      </p:nvGrpSpPr>
      <p:grpSpPr>
        <a:xfrm>
          <a:off x="0" y="0"/>
          <a:ext cx="0" cy="0"/>
          <a:chOff x="0" y="0"/>
          <a:chExt cx="0" cy="0"/>
        </a:xfrm>
      </p:grpSpPr>
      <p:sp>
        <p:nvSpPr>
          <p:cNvPr id="30" name="Rounded Rectangle 29"/>
          <p:cNvSpPr/>
          <p:nvPr/>
        </p:nvSpPr>
        <p:spPr bwMode="auto">
          <a:xfrm rot="16200000">
            <a:off x="10618117" y="4829172"/>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9" name="Rounded Rectangle 28"/>
          <p:cNvSpPr/>
          <p:nvPr/>
        </p:nvSpPr>
        <p:spPr bwMode="auto">
          <a:xfrm rot="16200000">
            <a:off x="10633748" y="401686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8" name="Rounded Rectangle 27"/>
          <p:cNvSpPr/>
          <p:nvPr/>
        </p:nvSpPr>
        <p:spPr bwMode="auto">
          <a:xfrm rot="16200000">
            <a:off x="10647485" y="331640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7" name="Rounded Rectangle 26"/>
          <p:cNvSpPr/>
          <p:nvPr/>
        </p:nvSpPr>
        <p:spPr bwMode="auto">
          <a:xfrm rot="16200000">
            <a:off x="10630817" y="244511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6" name="Rounded Rectangle 25"/>
          <p:cNvSpPr/>
          <p:nvPr/>
        </p:nvSpPr>
        <p:spPr bwMode="auto">
          <a:xfrm rot="16200000">
            <a:off x="10618117" y="1836251"/>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5" name="Rounded Rectangle 24"/>
          <p:cNvSpPr/>
          <p:nvPr/>
        </p:nvSpPr>
        <p:spPr bwMode="auto">
          <a:xfrm rot="16200000">
            <a:off x="10618117" y="98089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6" name="Rounded Rectangle 5"/>
          <p:cNvSpPr/>
          <p:nvPr/>
        </p:nvSpPr>
        <p:spPr bwMode="auto">
          <a:xfrm>
            <a:off x="10008517" y="4303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مقدمه</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9" name="Rounded Rectangle 18"/>
          <p:cNvSpPr/>
          <p:nvPr/>
        </p:nvSpPr>
        <p:spPr bwMode="auto">
          <a:xfrm>
            <a:off x="10021217" y="1181100"/>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هدف از سند</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0" name="Rounded Rectangle 19"/>
          <p:cNvSpPr/>
          <p:nvPr/>
        </p:nvSpPr>
        <p:spPr bwMode="auto">
          <a:xfrm>
            <a:off x="10021217" y="1939681"/>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سند1</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1" name="Rounded Rectangle 20"/>
          <p:cNvSpPr/>
          <p:nvPr/>
        </p:nvSpPr>
        <p:spPr bwMode="auto">
          <a:xfrm>
            <a:off x="10037885" y="2724638"/>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سند2</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2" name="Rounded Rectangle 21"/>
          <p:cNvSpPr/>
          <p:nvPr/>
        </p:nvSpPr>
        <p:spPr bwMode="auto">
          <a:xfrm>
            <a:off x="10037885" y="3484315"/>
            <a:ext cx="1676400" cy="550984"/>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سند3</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3" name="Rounded Rectangle 22"/>
          <p:cNvSpPr/>
          <p:nvPr/>
        </p:nvSpPr>
        <p:spPr bwMode="auto">
          <a:xfrm>
            <a:off x="10037885" y="4243992"/>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نتیجه گیری</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4" name="Rounded Rectangle 23"/>
          <p:cNvSpPr/>
          <p:nvPr/>
        </p:nvSpPr>
        <p:spPr bwMode="auto">
          <a:xfrm>
            <a:off x="10037885" y="50150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1" name="Action Button: Return 10">
            <a:hlinkClick r:id="" action="ppaction://hlinkshowjump?jump=lastslideviewed" highlightClick="1"/>
          </p:cNvPr>
          <p:cNvSpPr/>
          <p:nvPr/>
        </p:nvSpPr>
        <p:spPr bwMode="auto">
          <a:xfrm>
            <a:off x="11054802" y="5061926"/>
            <a:ext cx="439615" cy="356821"/>
          </a:xfrm>
          <a:prstGeom prst="actionButtonReturn">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3" name="Action Button: Home 12">
            <a:hlinkClick r:id="" action="ppaction://hlinkshowjump?jump=firstslide" highlightClick="1"/>
          </p:cNvPr>
          <p:cNvSpPr/>
          <p:nvPr/>
        </p:nvSpPr>
        <p:spPr bwMode="auto">
          <a:xfrm>
            <a:off x="10287000" y="5098557"/>
            <a:ext cx="474785" cy="330079"/>
          </a:xfrm>
          <a:prstGeom prst="actionButtonHom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8" name="Rectangle 17"/>
          <p:cNvSpPr/>
          <p:nvPr/>
        </p:nvSpPr>
        <p:spPr bwMode="auto">
          <a:xfrm>
            <a:off x="10596594" y="5857892"/>
            <a:ext cx="500066" cy="428628"/>
          </a:xfrm>
          <a:prstGeom prst="rect">
            <a:avLst/>
          </a:pr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Blackadder ITC" pitchFamily="82" charset="0"/>
              </a:rPr>
              <a:t>  12</a:t>
            </a:r>
          </a:p>
        </p:txBody>
      </p:sp>
      <p:sp>
        <p:nvSpPr>
          <p:cNvPr id="3" name="Bevel 2"/>
          <p:cNvSpPr/>
          <p:nvPr/>
        </p:nvSpPr>
        <p:spPr bwMode="auto">
          <a:xfrm>
            <a:off x="199193" y="414176"/>
            <a:ext cx="9721080" cy="1042416"/>
          </a:xfrm>
          <a:prstGeom prst="bevel">
            <a:avLst/>
          </a:prstGeom>
          <a:gradFill rotWithShape="0">
            <a:gsLst>
              <a:gs pos="0">
                <a:schemeClr val="accent2">
                  <a:gamma/>
                  <a:shade val="56078"/>
                  <a:invGamma/>
                </a:schemeClr>
              </a:gs>
              <a:gs pos="51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1" anchor="ctr" anchorCtr="0" compatLnSpc="1">
            <a:prstTxWarp prst="textNoShape">
              <a:avLst/>
            </a:prstTxWarp>
          </a:bodyPr>
          <a:lstStyle/>
          <a:p>
            <a:r>
              <a:rPr lang="en-US" sz="1400" b="1" dirty="0">
                <a:cs typeface="B Nazanin" pitchFamily="2" charset="-78"/>
              </a:rPr>
              <a:t>3.14 The removal or alteration of any historic material or distinctive architectural features should be avoided whenever possible.</a:t>
            </a:r>
          </a:p>
          <a:p>
            <a:pPr algn="r" rtl="1"/>
            <a:r>
              <a:rPr lang="fa-IR" sz="1400" b="1" dirty="0" smtClean="0">
                <a:solidFill>
                  <a:schemeClr val="bg2"/>
                </a:solidFill>
                <a:cs typeface="B Nazanin" pitchFamily="2" charset="-78"/>
              </a:rPr>
              <a:t>14.3 در </a:t>
            </a:r>
            <a:r>
              <a:rPr lang="fa-IR" sz="1400" b="1" dirty="0">
                <a:solidFill>
                  <a:schemeClr val="bg2"/>
                </a:solidFill>
                <a:cs typeface="B Nazanin" pitchFamily="2" charset="-78"/>
              </a:rPr>
              <a:t>صورت امکان از حذف یا تغییر هرگونه ماده تاریخی یا ویژگی های متمایز معماری باید جلوگیری </a:t>
            </a:r>
            <a:r>
              <a:rPr lang="fa-IR" sz="1400" b="1" dirty="0" smtClean="0">
                <a:solidFill>
                  <a:schemeClr val="bg2"/>
                </a:solidFill>
                <a:cs typeface="B Nazanin" pitchFamily="2" charset="-78"/>
              </a:rPr>
              <a:t>شود.</a:t>
            </a:r>
            <a:endParaRPr lang="fa-IR" sz="1400" b="1" dirty="0">
              <a:solidFill>
                <a:schemeClr val="bg2"/>
              </a:solidFill>
              <a:cs typeface="B Nazanin" pitchFamily="2" charset="-78"/>
            </a:endParaRPr>
          </a:p>
        </p:txBody>
      </p:sp>
      <p:sp>
        <p:nvSpPr>
          <p:cNvPr id="31" name="Bevel 30"/>
          <p:cNvSpPr/>
          <p:nvPr/>
        </p:nvSpPr>
        <p:spPr bwMode="auto">
          <a:xfrm>
            <a:off x="199193" y="1670041"/>
            <a:ext cx="9721080" cy="749808"/>
          </a:xfrm>
          <a:prstGeom prst="bevel">
            <a:avLst/>
          </a:prstGeom>
          <a:gradFill rotWithShape="0">
            <a:gsLst>
              <a:gs pos="0">
                <a:schemeClr val="accent2">
                  <a:gamma/>
                  <a:shade val="56078"/>
                  <a:invGamma/>
                </a:schemeClr>
              </a:gs>
              <a:gs pos="51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1" anchor="ctr" anchorCtr="0" compatLnSpc="1">
            <a:prstTxWarp prst="textNoShape">
              <a:avLst/>
            </a:prstTxWarp>
          </a:bodyPr>
          <a:lstStyle/>
          <a:p>
            <a:r>
              <a:rPr lang="en-US" sz="1400" b="1" dirty="0" smtClean="0">
                <a:cs typeface="B Nazanin" pitchFamily="2" charset="-78"/>
              </a:rPr>
              <a:t>3.15 Deteriorated </a:t>
            </a:r>
            <a:r>
              <a:rPr lang="en-US" sz="1400" b="1" dirty="0">
                <a:cs typeface="B Nazanin" pitchFamily="2" charset="-78"/>
              </a:rPr>
              <a:t>structures whenever possible should be repaired rather than replaced.</a:t>
            </a:r>
          </a:p>
          <a:p>
            <a:pPr algn="r"/>
            <a:r>
              <a:rPr lang="en-US" sz="1400" b="1" dirty="0" smtClean="0">
                <a:solidFill>
                  <a:schemeClr val="bg2"/>
                </a:solidFill>
                <a:cs typeface="B Nazanin" pitchFamily="2" charset="-78"/>
              </a:rPr>
              <a:t>.</a:t>
            </a:r>
            <a:r>
              <a:rPr lang="fa-IR" sz="1400" b="1" dirty="0" smtClean="0">
                <a:solidFill>
                  <a:schemeClr val="bg2"/>
                </a:solidFill>
                <a:cs typeface="B Nazanin" pitchFamily="2" charset="-78"/>
              </a:rPr>
              <a:t>15.3 سازه </a:t>
            </a:r>
            <a:r>
              <a:rPr lang="fa-IR" sz="1400" b="1" dirty="0">
                <a:solidFill>
                  <a:schemeClr val="bg2"/>
                </a:solidFill>
                <a:cs typeface="B Nazanin" pitchFamily="2" charset="-78"/>
              </a:rPr>
              <a:t>های خراب در هر زمان ممکن باید به جای تعویض ترمیم شوند</a:t>
            </a:r>
          </a:p>
        </p:txBody>
      </p:sp>
      <p:sp>
        <p:nvSpPr>
          <p:cNvPr id="32" name="Bevel 31"/>
          <p:cNvSpPr/>
          <p:nvPr/>
        </p:nvSpPr>
        <p:spPr bwMode="auto">
          <a:xfrm>
            <a:off x="199193" y="2642801"/>
            <a:ext cx="9721080" cy="1042416"/>
          </a:xfrm>
          <a:prstGeom prst="bevel">
            <a:avLst/>
          </a:prstGeom>
          <a:gradFill rotWithShape="0">
            <a:gsLst>
              <a:gs pos="0">
                <a:schemeClr val="accent2">
                  <a:gamma/>
                  <a:shade val="56078"/>
                  <a:invGamma/>
                </a:schemeClr>
              </a:gs>
              <a:gs pos="51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1" anchor="ctr" anchorCtr="0" compatLnSpc="1">
            <a:prstTxWarp prst="textNoShape">
              <a:avLst/>
            </a:prstTxWarp>
          </a:bodyPr>
          <a:lstStyle/>
          <a:p>
            <a:r>
              <a:rPr lang="en-US" sz="1400" b="1" dirty="0" smtClean="0">
                <a:cs typeface="B Nazanin" pitchFamily="2" charset="-78"/>
              </a:rPr>
              <a:t>3.16 Imperfections </a:t>
            </a:r>
            <a:r>
              <a:rPr lang="en-US" sz="1400" b="1" dirty="0">
                <a:cs typeface="B Nazanin" pitchFamily="2" charset="-78"/>
              </a:rPr>
              <a:t>and alterations, when they have become part of the history of </a:t>
            </a:r>
            <a:r>
              <a:rPr lang="en-US" sz="1400" b="1" dirty="0" smtClean="0">
                <a:cs typeface="B Nazanin" pitchFamily="2" charset="-78"/>
              </a:rPr>
              <a:t>the structure</a:t>
            </a:r>
            <a:r>
              <a:rPr lang="en-US" sz="1400" b="1" dirty="0">
                <a:cs typeface="B Nazanin" pitchFamily="2" charset="-78"/>
              </a:rPr>
              <a:t>, should be maintained </a:t>
            </a:r>
            <a:r>
              <a:rPr lang="en-US" sz="1400" b="1" dirty="0" smtClean="0">
                <a:cs typeface="B Nazanin" pitchFamily="2" charset="-78"/>
              </a:rPr>
              <a:t>so</a:t>
            </a:r>
          </a:p>
          <a:p>
            <a:r>
              <a:rPr lang="en-US" sz="1400" b="1" dirty="0" smtClean="0">
                <a:cs typeface="B Nazanin" pitchFamily="2" charset="-78"/>
              </a:rPr>
              <a:t> </a:t>
            </a:r>
            <a:r>
              <a:rPr lang="en-US" sz="1400" b="1" dirty="0">
                <a:cs typeface="B Nazanin" pitchFamily="2" charset="-78"/>
              </a:rPr>
              <a:t>far so they do not compromise the </a:t>
            </a:r>
            <a:r>
              <a:rPr lang="en-US" sz="1400" b="1" dirty="0" smtClean="0">
                <a:cs typeface="B Nazanin" pitchFamily="2" charset="-78"/>
              </a:rPr>
              <a:t>safety requirements</a:t>
            </a:r>
            <a:r>
              <a:rPr lang="en-US" sz="1400" b="1" dirty="0">
                <a:cs typeface="B Nazanin" pitchFamily="2" charset="-78"/>
              </a:rPr>
              <a:t>.</a:t>
            </a:r>
          </a:p>
          <a:p>
            <a:pPr algn="r" rtl="1"/>
            <a:r>
              <a:rPr lang="fa-IR" sz="1400" b="1" dirty="0" smtClean="0">
                <a:solidFill>
                  <a:schemeClr val="bg2"/>
                </a:solidFill>
                <a:cs typeface="B Nazanin" pitchFamily="2" charset="-78"/>
              </a:rPr>
              <a:t>16.3 نقص </a:t>
            </a:r>
            <a:r>
              <a:rPr lang="fa-IR" sz="1400" b="1" dirty="0">
                <a:solidFill>
                  <a:schemeClr val="bg2"/>
                </a:solidFill>
                <a:cs typeface="B Nazanin" pitchFamily="2" charset="-78"/>
              </a:rPr>
              <a:t>ها و تغییرات زمانی که به بخشی از تاریخچه سازه تبدیل شده </a:t>
            </a:r>
            <a:r>
              <a:rPr lang="fa-IR" sz="1400" b="1" dirty="0" smtClean="0">
                <a:solidFill>
                  <a:schemeClr val="bg2"/>
                </a:solidFill>
                <a:cs typeface="B Nazanin" pitchFamily="2" charset="-78"/>
              </a:rPr>
              <a:t>اند، </a:t>
            </a:r>
            <a:r>
              <a:rPr lang="fa-IR" sz="1400" b="1" dirty="0">
                <a:solidFill>
                  <a:schemeClr val="bg2"/>
                </a:solidFill>
                <a:cs typeface="B Nazanin" pitchFamily="2" charset="-78"/>
              </a:rPr>
              <a:t>باید تاکنون حفظ شوند تا شرایط ایمنی را به خطر </a:t>
            </a:r>
            <a:r>
              <a:rPr lang="fa-IR" sz="1400" b="1" dirty="0" smtClean="0">
                <a:solidFill>
                  <a:schemeClr val="bg2"/>
                </a:solidFill>
                <a:cs typeface="B Nazanin" pitchFamily="2" charset="-78"/>
              </a:rPr>
              <a:t>نیندازند.</a:t>
            </a:r>
          </a:p>
        </p:txBody>
      </p:sp>
      <p:sp>
        <p:nvSpPr>
          <p:cNvPr id="33" name="Bevel 32"/>
          <p:cNvSpPr/>
          <p:nvPr/>
        </p:nvSpPr>
        <p:spPr bwMode="auto">
          <a:xfrm>
            <a:off x="234395" y="3881944"/>
            <a:ext cx="9721080" cy="1042416"/>
          </a:xfrm>
          <a:prstGeom prst="bevel">
            <a:avLst/>
          </a:prstGeom>
          <a:gradFill rotWithShape="0">
            <a:gsLst>
              <a:gs pos="0">
                <a:schemeClr val="accent2">
                  <a:gamma/>
                  <a:shade val="56078"/>
                  <a:invGamma/>
                </a:schemeClr>
              </a:gs>
              <a:gs pos="51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1" anchor="ctr" anchorCtr="0" compatLnSpc="1">
            <a:prstTxWarp prst="textNoShape">
              <a:avLst/>
            </a:prstTxWarp>
          </a:bodyPr>
          <a:lstStyle/>
          <a:p>
            <a:r>
              <a:rPr lang="en-US" sz="1400" b="1" dirty="0" smtClean="0">
                <a:cs typeface="B Nazanin" pitchFamily="2" charset="-78"/>
              </a:rPr>
              <a:t>3.17 Dismantling </a:t>
            </a:r>
            <a:r>
              <a:rPr lang="en-US" sz="1400" b="1" dirty="0">
                <a:cs typeface="B Nazanin" pitchFamily="2" charset="-78"/>
              </a:rPr>
              <a:t>and reassembly should only be undertaken as an optional </a:t>
            </a:r>
            <a:r>
              <a:rPr lang="en-US" sz="1400" b="1" dirty="0" smtClean="0">
                <a:cs typeface="B Nazanin" pitchFamily="2" charset="-78"/>
              </a:rPr>
              <a:t>measure required </a:t>
            </a:r>
            <a:r>
              <a:rPr lang="en-US" sz="1400" b="1" dirty="0">
                <a:cs typeface="B Nazanin" pitchFamily="2" charset="-78"/>
              </a:rPr>
              <a:t>by the very nature </a:t>
            </a:r>
            <a:r>
              <a:rPr lang="en-US" sz="1400" b="1" dirty="0" smtClean="0">
                <a:cs typeface="B Nazanin" pitchFamily="2" charset="-78"/>
              </a:rPr>
              <a:t>of</a:t>
            </a:r>
          </a:p>
          <a:p>
            <a:r>
              <a:rPr lang="en-US" sz="1400" b="1" dirty="0" smtClean="0">
                <a:cs typeface="B Nazanin" pitchFamily="2" charset="-78"/>
              </a:rPr>
              <a:t> </a:t>
            </a:r>
            <a:r>
              <a:rPr lang="en-US" sz="1400" b="1" dirty="0">
                <a:cs typeface="B Nazanin" pitchFamily="2" charset="-78"/>
              </a:rPr>
              <a:t>the materials and structure when conservation by </a:t>
            </a:r>
            <a:r>
              <a:rPr lang="en-US" sz="1400" b="1" dirty="0" smtClean="0">
                <a:cs typeface="B Nazanin" pitchFamily="2" charset="-78"/>
              </a:rPr>
              <a:t>other means </a:t>
            </a:r>
            <a:r>
              <a:rPr lang="en-US" sz="1400" b="1" dirty="0">
                <a:cs typeface="B Nazanin" pitchFamily="2" charset="-78"/>
              </a:rPr>
              <a:t>impossible, or harmful.</a:t>
            </a:r>
          </a:p>
          <a:p>
            <a:pPr algn="r" rtl="1"/>
            <a:r>
              <a:rPr lang="fa-IR" sz="1400" b="1" dirty="0" smtClean="0">
                <a:solidFill>
                  <a:schemeClr val="bg2"/>
                </a:solidFill>
                <a:cs typeface="B Nazanin" pitchFamily="2" charset="-78"/>
              </a:rPr>
              <a:t>17.3 از </a:t>
            </a:r>
            <a:r>
              <a:rPr lang="fa-IR" sz="1400" b="1" dirty="0">
                <a:solidFill>
                  <a:schemeClr val="bg2"/>
                </a:solidFill>
                <a:cs typeface="B Nazanin" pitchFamily="2" charset="-78"/>
              </a:rPr>
              <a:t>بین بردن و مونتاژ فقط باید به عنوان یک اقدام اختیاری انجام شود که به دلیل ماهیت مواد و ساختار مورد نیاز است ، زیرا حفاظت از طریق غیرممکن </a:t>
            </a:r>
            <a:endParaRPr lang="fa-IR" sz="1400" b="1" dirty="0" smtClean="0">
              <a:solidFill>
                <a:schemeClr val="bg2"/>
              </a:solidFill>
              <a:cs typeface="B Nazanin" pitchFamily="2" charset="-78"/>
            </a:endParaRPr>
          </a:p>
          <a:p>
            <a:pPr algn="r" rtl="1"/>
            <a:r>
              <a:rPr lang="fa-IR" sz="1400" b="1" dirty="0" smtClean="0">
                <a:solidFill>
                  <a:schemeClr val="bg2"/>
                </a:solidFill>
                <a:cs typeface="B Nazanin" pitchFamily="2" charset="-78"/>
              </a:rPr>
              <a:t>یا </a:t>
            </a:r>
            <a:r>
              <a:rPr lang="fa-IR" sz="1400" b="1" dirty="0">
                <a:solidFill>
                  <a:schemeClr val="bg2"/>
                </a:solidFill>
                <a:cs typeface="B Nazanin" pitchFamily="2" charset="-78"/>
              </a:rPr>
              <a:t>مضر </a:t>
            </a:r>
            <a:r>
              <a:rPr lang="fa-IR" sz="1400" b="1" dirty="0" smtClean="0">
                <a:solidFill>
                  <a:schemeClr val="bg2"/>
                </a:solidFill>
                <a:cs typeface="B Nazanin" pitchFamily="2" charset="-78"/>
              </a:rPr>
              <a:t>است.</a:t>
            </a:r>
            <a:endParaRPr lang="fa-IR" sz="1400" b="1" dirty="0">
              <a:solidFill>
                <a:schemeClr val="bg2"/>
              </a:solidFill>
              <a:cs typeface="B Nazanin" pitchFamily="2" charset="-78"/>
            </a:endParaRPr>
          </a:p>
          <a:p>
            <a:endParaRPr lang="fa-IR" sz="1400" b="1" dirty="0">
              <a:solidFill>
                <a:schemeClr val="bg2"/>
              </a:solidFill>
              <a:cs typeface="B Nazanin" pitchFamily="2" charset="-78"/>
            </a:endParaRPr>
          </a:p>
        </p:txBody>
      </p:sp>
      <p:sp>
        <p:nvSpPr>
          <p:cNvPr id="34" name="Bevel 33"/>
          <p:cNvSpPr/>
          <p:nvPr/>
        </p:nvSpPr>
        <p:spPr bwMode="auto">
          <a:xfrm>
            <a:off x="287437" y="5305797"/>
            <a:ext cx="9721080" cy="1042416"/>
          </a:xfrm>
          <a:prstGeom prst="bevel">
            <a:avLst/>
          </a:prstGeom>
          <a:gradFill rotWithShape="0">
            <a:gsLst>
              <a:gs pos="0">
                <a:schemeClr val="accent2">
                  <a:gamma/>
                  <a:shade val="56078"/>
                  <a:invGamma/>
                </a:schemeClr>
              </a:gs>
              <a:gs pos="51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1" anchor="ctr" anchorCtr="0" compatLnSpc="1">
            <a:prstTxWarp prst="textNoShape">
              <a:avLst/>
            </a:prstTxWarp>
          </a:bodyPr>
          <a:lstStyle/>
          <a:p>
            <a:r>
              <a:rPr lang="en-US" sz="1400" b="1" dirty="0" smtClean="0">
                <a:cs typeface="B Nazanin" pitchFamily="2" charset="-78"/>
              </a:rPr>
              <a:t>3.18 Provisional </a:t>
            </a:r>
            <a:r>
              <a:rPr lang="en-US" sz="1400" b="1" dirty="0">
                <a:cs typeface="B Nazanin" pitchFamily="2" charset="-78"/>
              </a:rPr>
              <a:t>safeguard systems used during the intervention should show their purpose and function without creating any </a:t>
            </a:r>
            <a:endParaRPr lang="en-US" sz="1400" b="1" dirty="0" smtClean="0">
              <a:cs typeface="B Nazanin" pitchFamily="2" charset="-78"/>
            </a:endParaRPr>
          </a:p>
          <a:p>
            <a:r>
              <a:rPr lang="en-US" sz="1400" b="1" dirty="0" smtClean="0">
                <a:cs typeface="B Nazanin" pitchFamily="2" charset="-78"/>
              </a:rPr>
              <a:t>harm </a:t>
            </a:r>
            <a:r>
              <a:rPr lang="en-US" sz="1400" b="1" dirty="0">
                <a:cs typeface="B Nazanin" pitchFamily="2" charset="-78"/>
              </a:rPr>
              <a:t>to heritage values.</a:t>
            </a:r>
          </a:p>
          <a:p>
            <a:pPr algn="r" rtl="1"/>
            <a:r>
              <a:rPr lang="fa-IR" sz="1400" b="1" dirty="0" smtClean="0">
                <a:solidFill>
                  <a:schemeClr val="bg2"/>
                </a:solidFill>
                <a:cs typeface="B Nazanin" pitchFamily="2" charset="-78"/>
              </a:rPr>
              <a:t>18.3 سیستم </a:t>
            </a:r>
            <a:r>
              <a:rPr lang="fa-IR" sz="1400" b="1" dirty="0">
                <a:solidFill>
                  <a:schemeClr val="bg2"/>
                </a:solidFill>
                <a:cs typeface="B Nazanin" pitchFamily="2" charset="-78"/>
              </a:rPr>
              <a:t>های حفاظتی موقت مورد استفاده در طول مداخله باید هدف و عملکرد خود را بدون ایجاد آسیب به ارزش های میراثی نشان دهند. </a:t>
            </a:r>
          </a:p>
        </p:txBody>
      </p:sp>
    </p:spTree>
    <p:extLst>
      <p:ext uri="{BB962C8B-B14F-4D97-AF65-F5344CB8AC3E}">
        <p14:creationId xmlns:p14="http://schemas.microsoft.com/office/powerpoint/2010/main" val="19306591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500" fill="hold"/>
                                        <p:tgtEl>
                                          <p:spTgt spid="31"/>
                                        </p:tgtEl>
                                        <p:attrNameLst>
                                          <p:attrName>ppt_x</p:attrName>
                                        </p:attrNameLst>
                                      </p:cBhvr>
                                      <p:tavLst>
                                        <p:tav tm="0">
                                          <p:val>
                                            <p:strVal val="#ppt_x"/>
                                          </p:val>
                                        </p:tav>
                                        <p:tav tm="100000">
                                          <p:val>
                                            <p:strVal val="#ppt_x"/>
                                          </p:val>
                                        </p:tav>
                                      </p:tavLst>
                                    </p:anim>
                                    <p:anim calcmode="lin" valueType="num">
                                      <p:cBhvr additive="base">
                                        <p:cTn id="1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ppt_x"/>
                                          </p:val>
                                        </p:tav>
                                        <p:tav tm="100000">
                                          <p:val>
                                            <p:strVal val="#ppt_x"/>
                                          </p:val>
                                        </p:tav>
                                      </p:tavLst>
                                    </p:anim>
                                    <p:anim calcmode="lin" valueType="num">
                                      <p:cBhvr additive="base">
                                        <p:cTn id="2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additive="base">
                                        <p:cTn id="31" dur="500" fill="hold"/>
                                        <p:tgtEl>
                                          <p:spTgt spid="34"/>
                                        </p:tgtEl>
                                        <p:attrNameLst>
                                          <p:attrName>ppt_x</p:attrName>
                                        </p:attrNameLst>
                                      </p:cBhvr>
                                      <p:tavLst>
                                        <p:tav tm="0">
                                          <p:val>
                                            <p:strVal val="#ppt_x"/>
                                          </p:val>
                                        </p:tav>
                                        <p:tav tm="100000">
                                          <p:val>
                                            <p:strVal val="#ppt_x"/>
                                          </p:val>
                                        </p:tav>
                                      </p:tavLst>
                                    </p:anim>
                                    <p:anim calcmode="lin" valueType="num">
                                      <p:cBhvr additive="base">
                                        <p:cTn id="3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1" grpId="0" animBg="1"/>
      <p:bldP spid="32" grpId="0" animBg="1"/>
      <p:bldP spid="33"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bwMode="auto">
          <a:xfrm rot="16200000">
            <a:off x="10618117" y="4829172"/>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9" name="Rounded Rectangle 28"/>
          <p:cNvSpPr/>
          <p:nvPr/>
        </p:nvSpPr>
        <p:spPr bwMode="auto">
          <a:xfrm rot="16200000">
            <a:off x="10633748" y="401686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8" name="Rounded Rectangle 27"/>
          <p:cNvSpPr/>
          <p:nvPr/>
        </p:nvSpPr>
        <p:spPr bwMode="auto">
          <a:xfrm rot="16200000">
            <a:off x="10647485" y="331640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7" name="Rounded Rectangle 26"/>
          <p:cNvSpPr/>
          <p:nvPr/>
        </p:nvSpPr>
        <p:spPr bwMode="auto">
          <a:xfrm rot="16200000">
            <a:off x="10630817" y="2445119"/>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6" name="Rounded Rectangle 25"/>
          <p:cNvSpPr/>
          <p:nvPr/>
        </p:nvSpPr>
        <p:spPr bwMode="auto">
          <a:xfrm rot="16200000">
            <a:off x="10618117" y="1836251"/>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25" name="Rounded Rectangle 24"/>
          <p:cNvSpPr/>
          <p:nvPr/>
        </p:nvSpPr>
        <p:spPr bwMode="auto">
          <a:xfrm rot="16200000">
            <a:off x="10618117" y="980893"/>
            <a:ext cx="457200" cy="152400"/>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6" name="Rounded Rectangle 5"/>
          <p:cNvSpPr/>
          <p:nvPr/>
        </p:nvSpPr>
        <p:spPr bwMode="auto">
          <a:xfrm>
            <a:off x="10008517" y="4303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مقدمه</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9" name="Rounded Rectangle 18"/>
          <p:cNvSpPr/>
          <p:nvPr/>
        </p:nvSpPr>
        <p:spPr bwMode="auto">
          <a:xfrm>
            <a:off x="10021217" y="1181100"/>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هدف از سند</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0" name="Rounded Rectangle 19"/>
          <p:cNvSpPr/>
          <p:nvPr/>
        </p:nvSpPr>
        <p:spPr bwMode="auto">
          <a:xfrm>
            <a:off x="10021217" y="1939681"/>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سند1</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1" name="Rounded Rectangle 20"/>
          <p:cNvSpPr/>
          <p:nvPr/>
        </p:nvSpPr>
        <p:spPr bwMode="auto">
          <a:xfrm>
            <a:off x="10037885" y="2724638"/>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a:t>
            </a: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سند2</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2" name="Rounded Rectangle 21"/>
          <p:cNvSpPr/>
          <p:nvPr/>
        </p:nvSpPr>
        <p:spPr bwMode="auto">
          <a:xfrm>
            <a:off x="10037885" y="348431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اصول سند3</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3" name="Rounded Rectangle 22"/>
          <p:cNvSpPr/>
          <p:nvPr/>
        </p:nvSpPr>
        <p:spPr bwMode="auto">
          <a:xfrm>
            <a:off x="10037885" y="4243992"/>
            <a:ext cx="1676400" cy="550984"/>
          </a:xfrm>
          <a:prstGeom prst="roundRect">
            <a:avLst/>
          </a:prstGeom>
          <a:solidFill>
            <a:schemeClr val="tx2">
              <a:lumMod val="5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r>
              <a:rPr lang="fa-IR" dirty="0" smtClean="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rPr>
              <a:t>نتیجه گیری</a:t>
            </a: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24" name="Rounded Rectangle 23"/>
          <p:cNvSpPr/>
          <p:nvPr/>
        </p:nvSpPr>
        <p:spPr bwMode="auto">
          <a:xfrm>
            <a:off x="10037885" y="5015035"/>
            <a:ext cx="1676400" cy="550984"/>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algn="ctr" rtl="1" fontAlgn="base">
              <a:spcBef>
                <a:spcPct val="0"/>
              </a:spcBef>
              <a:spcAft>
                <a:spcPct val="0"/>
              </a:spcAft>
            </a:pPr>
            <a:endParaRPr lang="en-US" dirty="0">
              <a:solidFill>
                <a:schemeClr val="bg2"/>
              </a:solidFill>
              <a:effectLst>
                <a:outerShdw blurRad="38100" dist="38100" dir="2700000" algn="tl">
                  <a:srgbClr val="000000">
                    <a:alpha val="43137"/>
                  </a:srgbClr>
                </a:outerShdw>
              </a:effectLst>
              <a:latin typeface="Blackadder ITC" pitchFamily="82" charset="0"/>
              <a:cs typeface="B Titr" panose="00000700000000000000" pitchFamily="2" charset="-78"/>
            </a:endParaRPr>
          </a:p>
        </p:txBody>
      </p:sp>
      <p:sp>
        <p:nvSpPr>
          <p:cNvPr id="11" name="Action Button: Return 10">
            <a:hlinkClick r:id="" action="ppaction://hlinkshowjump?jump=lastslideviewed" highlightClick="1"/>
          </p:cNvPr>
          <p:cNvSpPr/>
          <p:nvPr/>
        </p:nvSpPr>
        <p:spPr bwMode="auto">
          <a:xfrm>
            <a:off x="11054802" y="5061926"/>
            <a:ext cx="439615" cy="356821"/>
          </a:xfrm>
          <a:prstGeom prst="actionButtonReturn">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3" name="Action Button: Home 12">
            <a:hlinkClick r:id="" action="ppaction://hlinkshowjump?jump=firstslide" highlightClick="1"/>
          </p:cNvPr>
          <p:cNvSpPr/>
          <p:nvPr/>
        </p:nvSpPr>
        <p:spPr bwMode="auto">
          <a:xfrm>
            <a:off x="10287000" y="5098557"/>
            <a:ext cx="474785" cy="330079"/>
          </a:xfrm>
          <a:prstGeom prst="actionButtonHom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fontAlgn="base">
              <a:spcBef>
                <a:spcPct val="0"/>
              </a:spcBef>
              <a:spcAft>
                <a:spcPct val="0"/>
              </a:spcAft>
            </a:pPr>
            <a:endParaRPr lang="en-US" sz="2400">
              <a:solidFill>
                <a:schemeClr val="tx1"/>
              </a:solidFill>
              <a:effectLst>
                <a:outerShdw blurRad="38100" dist="38100" dir="2700000" algn="tl">
                  <a:srgbClr val="000000">
                    <a:alpha val="43137"/>
                  </a:srgbClr>
                </a:outerShdw>
              </a:effectLst>
              <a:latin typeface="Blackadder ITC" pitchFamily="82" charset="0"/>
            </a:endParaRPr>
          </a:p>
        </p:txBody>
      </p:sp>
      <p:sp>
        <p:nvSpPr>
          <p:cNvPr id="18" name="Rectangle 17"/>
          <p:cNvSpPr/>
          <p:nvPr/>
        </p:nvSpPr>
        <p:spPr bwMode="auto">
          <a:xfrm>
            <a:off x="10596594" y="5857892"/>
            <a:ext cx="500066" cy="428628"/>
          </a:xfrm>
          <a:prstGeom prst="rect">
            <a:avLst/>
          </a:pr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Blackadder ITC" pitchFamily="82" charset="0"/>
              </a:rPr>
              <a:t>  15</a:t>
            </a:r>
          </a:p>
        </p:txBody>
      </p:sp>
      <p:sp>
        <p:nvSpPr>
          <p:cNvPr id="33" name="Rectangle 32"/>
          <p:cNvSpPr/>
          <p:nvPr/>
        </p:nvSpPr>
        <p:spPr>
          <a:xfrm>
            <a:off x="613404" y="629362"/>
            <a:ext cx="9145016" cy="1754326"/>
          </a:xfrm>
          <a:prstGeom prst="rect">
            <a:avLst/>
          </a:prstGeom>
        </p:spPr>
        <p:txBody>
          <a:bodyPr wrap="square">
            <a:spAutoFit/>
          </a:bodyPr>
          <a:lstStyle/>
          <a:p>
            <a:pPr algn="just" rtl="1"/>
            <a:r>
              <a:rPr lang="fa-IR" b="1" dirty="0" smtClean="0">
                <a:cs typeface="B Nazanin" pitchFamily="2" charset="-78"/>
              </a:rPr>
              <a:t>5- در منشور ایکوموس تلاش </a:t>
            </a:r>
            <a:r>
              <a:rPr lang="fa-IR" b="1" dirty="0">
                <a:cs typeface="B Nazanin" pitchFamily="2" charset="-78"/>
              </a:rPr>
              <a:t>برای حفظ خصوصیاتی که باید حفظ شوند یعنی ویژگی تاریخی بودن شهر یا منطقه شهری و همه عناصر مادی و معنوی که این ویژگی را متجلی می‌کند از </a:t>
            </a:r>
            <a:r>
              <a:rPr lang="fa-IR" b="1" dirty="0" smtClean="0">
                <a:cs typeface="B Nazanin" pitchFamily="2" charset="-78"/>
              </a:rPr>
              <a:t>جمله:</a:t>
            </a:r>
          </a:p>
          <a:p>
            <a:pPr marL="285750" indent="-285750" algn="just" rtl="1">
              <a:buFont typeface="Wingdings" pitchFamily="2" charset="2"/>
              <a:buChar char="q"/>
            </a:pPr>
            <a:r>
              <a:rPr lang="fa-IR" b="1" dirty="0" smtClean="0">
                <a:cs typeface="B Nazanin" pitchFamily="2" charset="-78"/>
              </a:rPr>
              <a:t>الگوهای </a:t>
            </a:r>
            <a:r>
              <a:rPr lang="fa-IR" b="1" dirty="0">
                <a:cs typeface="B Nazanin" pitchFamily="2" charset="-78"/>
              </a:rPr>
              <a:t>شهری که با معابر و خیابان‌ها </a:t>
            </a:r>
            <a:endParaRPr lang="fa-IR" b="1" dirty="0" smtClean="0">
              <a:cs typeface="B Nazanin" pitchFamily="2" charset="-78"/>
            </a:endParaRPr>
          </a:p>
          <a:p>
            <a:pPr marL="285750" indent="-285750" algn="just" rtl="1">
              <a:buFont typeface="Wingdings" pitchFamily="2" charset="2"/>
              <a:buChar char="q"/>
            </a:pPr>
            <a:r>
              <a:rPr lang="fa-IR" b="1" dirty="0" smtClean="0">
                <a:cs typeface="B Nazanin" pitchFamily="2" charset="-78"/>
              </a:rPr>
              <a:t>ارتباطات </a:t>
            </a:r>
            <a:r>
              <a:rPr lang="fa-IR" b="1" dirty="0">
                <a:cs typeface="B Nazanin" pitchFamily="2" charset="-78"/>
              </a:rPr>
              <a:t>بین ساختمان‌ها و فضاهای سبز و </a:t>
            </a:r>
            <a:r>
              <a:rPr lang="fa-IR" b="1" dirty="0" smtClean="0">
                <a:cs typeface="B Nazanin" pitchFamily="2" charset="-78"/>
              </a:rPr>
              <a:t>باز</a:t>
            </a:r>
          </a:p>
          <a:p>
            <a:pPr marL="285750" indent="-285750" algn="just" rtl="1">
              <a:buFont typeface="Wingdings" pitchFamily="2" charset="2"/>
              <a:buChar char="q"/>
            </a:pPr>
            <a:r>
              <a:rPr lang="fa-IR" b="1" dirty="0" smtClean="0">
                <a:cs typeface="B Nazanin" pitchFamily="2" charset="-78"/>
              </a:rPr>
              <a:t>شکل </a:t>
            </a:r>
            <a:r>
              <a:rPr lang="fa-IR" b="1" dirty="0">
                <a:cs typeface="B Nazanin" pitchFamily="2" charset="-78"/>
              </a:rPr>
              <a:t>ظاهری ـ داخل و خارجی ـ ساختمان‌ها </a:t>
            </a:r>
            <a:r>
              <a:rPr lang="fa-IR" b="1" dirty="0" smtClean="0">
                <a:cs typeface="B Nazanin" pitchFamily="2" charset="-78"/>
              </a:rPr>
              <a:t>با تعیین مقیاس</a:t>
            </a:r>
            <a:r>
              <a:rPr lang="fa-IR" b="1" dirty="0">
                <a:cs typeface="B Nazanin" pitchFamily="2" charset="-78"/>
              </a:rPr>
              <a:t>، اندازه، سبک، مصالح ساختمانی، رنگ و تزئینات </a:t>
            </a:r>
            <a:endParaRPr lang="fa-IR" b="1" dirty="0" smtClean="0">
              <a:cs typeface="B Nazanin" pitchFamily="2" charset="-78"/>
            </a:endParaRPr>
          </a:p>
          <a:p>
            <a:pPr marL="285750" indent="-285750" algn="just" rtl="1">
              <a:buFont typeface="Wingdings" pitchFamily="2" charset="2"/>
              <a:buChar char="q"/>
            </a:pPr>
            <a:r>
              <a:rPr lang="fa-IR" b="1" dirty="0" smtClean="0">
                <a:cs typeface="B Nazanin" pitchFamily="2" charset="-78"/>
              </a:rPr>
              <a:t>ارتباط </a:t>
            </a:r>
            <a:r>
              <a:rPr lang="fa-IR" b="1" dirty="0">
                <a:cs typeface="B Nazanin" pitchFamily="2" charset="-78"/>
              </a:rPr>
              <a:t>میان شهر یا منطقه شهری و محیط اطراف آن که محیط طبیعی و محیط ساخته دست </a:t>
            </a:r>
            <a:r>
              <a:rPr lang="fa-IR" b="1" dirty="0" smtClean="0">
                <a:cs typeface="B Nazanin" pitchFamily="2" charset="-78"/>
              </a:rPr>
              <a:t>بشر هستند.</a:t>
            </a:r>
            <a:endParaRPr lang="fa-IR" b="1" dirty="0">
              <a:cs typeface="B Nazanin" pitchFamily="2" charset="-78"/>
            </a:endParaRPr>
          </a:p>
        </p:txBody>
      </p:sp>
      <p:sp>
        <p:nvSpPr>
          <p:cNvPr id="4" name="AutoShape 2" descr="ایکوموس | ایران نگری - 1"/>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1027" name="Picture 3" descr="C:\Users\iliya\Dropbox\My PC (iliya-PC)\Desktop\iranwatching-454-1566721672-colosseum-ancient-rome-rome-italy-europe_980x6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97497">
            <a:off x="798025" y="3144197"/>
            <a:ext cx="4153098" cy="28017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iliya\Dropbox\My PC (iliya-PC)\Desktop\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426" y="3280847"/>
            <a:ext cx="4333875" cy="288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6714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C:\Users\iliya\Dropbox\My PC (iliya-PC)\Desktop\فایل جدید\اینستا\2.jpg"/>
          <p:cNvPicPr/>
          <p:nvPr/>
        </p:nvPicPr>
        <p:blipFill>
          <a:blip r:embed="rId3">
            <a:extLst>
              <a:ext uri="{28A0092B-C50C-407E-A947-70E740481C1C}">
                <a14:useLocalDpi xmlns:a14="http://schemas.microsoft.com/office/drawing/2010/main" val="0"/>
              </a:ext>
            </a:extLst>
          </a:blip>
          <a:srcRect/>
          <a:stretch>
            <a:fillRect/>
          </a:stretch>
        </p:blipFill>
        <p:spPr bwMode="auto">
          <a:xfrm>
            <a:off x="2639616" y="4941168"/>
            <a:ext cx="2743200" cy="1123315"/>
          </a:xfrm>
          <a:prstGeom prst="rect">
            <a:avLst/>
          </a:prstGeom>
          <a:noFill/>
          <a:ln>
            <a:noFill/>
          </a:ln>
        </p:spPr>
      </p:pic>
    </p:spTree>
    <p:extLst>
      <p:ext uri="{BB962C8B-B14F-4D97-AF65-F5344CB8AC3E}">
        <p14:creationId xmlns:p14="http://schemas.microsoft.com/office/powerpoint/2010/main" val="27712192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ealth_Plan_Exec_Forum 2006">
  <a:themeElements>
    <a:clrScheme name="Health_Plan_Exec_Forum 2006 1">
      <a:dk1>
        <a:srgbClr val="000000"/>
      </a:dk1>
      <a:lt1>
        <a:srgbClr val="FFFFFF"/>
      </a:lt1>
      <a:dk2>
        <a:srgbClr val="006600"/>
      </a:dk2>
      <a:lt2>
        <a:srgbClr val="FFCC29"/>
      </a:lt2>
      <a:accent1>
        <a:srgbClr val="FCEB98"/>
      </a:accent1>
      <a:accent2>
        <a:srgbClr val="33CC33"/>
      </a:accent2>
      <a:accent3>
        <a:srgbClr val="AAB8AA"/>
      </a:accent3>
      <a:accent4>
        <a:srgbClr val="DADADA"/>
      </a:accent4>
      <a:accent5>
        <a:srgbClr val="FDF3CA"/>
      </a:accent5>
      <a:accent6>
        <a:srgbClr val="2DB92D"/>
      </a:accent6>
      <a:hlink>
        <a:srgbClr val="3399FF"/>
      </a:hlink>
      <a:folHlink>
        <a:srgbClr val="FF993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Blackadder ITC" pitchFamily="82" charset="0"/>
          </a:defRPr>
        </a:defPPr>
      </a:lstStyle>
    </a:spDef>
    <a:lnDef>
      <a:spPr bwMode="auto">
        <a:xfrm>
          <a:off x="0" y="0"/>
          <a:ext cx="1" cy="1"/>
        </a:xfrm>
        <a:custGeom>
          <a:avLst/>
          <a:gdLst/>
          <a:ahLst/>
          <a:cxnLst/>
          <a:rect l="0" t="0" r="0" b="0"/>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Blackadder ITC" pitchFamily="82" charset="0"/>
          </a:defRPr>
        </a:defPPr>
      </a:lstStyle>
    </a:lnDef>
  </a:objectDefaults>
  <a:extraClrSchemeLst>
    <a:extraClrScheme>
      <a:clrScheme name="Health_Plan_Exec_Forum 2006 1">
        <a:dk1>
          <a:srgbClr val="000000"/>
        </a:dk1>
        <a:lt1>
          <a:srgbClr val="FFFFFF"/>
        </a:lt1>
        <a:dk2>
          <a:srgbClr val="006600"/>
        </a:dk2>
        <a:lt2>
          <a:srgbClr val="FFCC29"/>
        </a:lt2>
        <a:accent1>
          <a:srgbClr val="FCEB98"/>
        </a:accent1>
        <a:accent2>
          <a:srgbClr val="33CC33"/>
        </a:accent2>
        <a:accent3>
          <a:srgbClr val="AAB8AA"/>
        </a:accent3>
        <a:accent4>
          <a:srgbClr val="DADADA"/>
        </a:accent4>
        <a:accent5>
          <a:srgbClr val="FDF3CA"/>
        </a:accent5>
        <a:accent6>
          <a:srgbClr val="2DB92D"/>
        </a:accent6>
        <a:hlink>
          <a:srgbClr val="3399FF"/>
        </a:hlink>
        <a:folHlink>
          <a:srgbClr val="FF993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E0E26B-65BB-4231-99E7-6620982693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TS010286773</Template>
  <TotalTime>274</TotalTime>
  <Words>1349</Words>
  <Application>Microsoft Office PowerPoint</Application>
  <PresentationFormat>Custom</PresentationFormat>
  <Paragraphs>110</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Health_Plan_Exec_Forum 2006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ICOMOS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ICOMOS</dc:title>
  <dc:creator>OMID</dc:creator>
  <dc:description>OMID</dc:description>
  <cp:lastModifiedBy>MRT Pack 24 DVDs</cp:lastModifiedBy>
  <cp:revision>201</cp:revision>
  <dcterms:created xsi:type="dcterms:W3CDTF">2014-03-11T08:12:38Z</dcterms:created>
  <dcterms:modified xsi:type="dcterms:W3CDTF">2021-10-26T15:24:32Z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TC102867739990</vt:lpwstr>
  </property>
</Properties>
</file>